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3"/>
  </p:notesMasterIdLst>
  <p:handoutMasterIdLst>
    <p:handoutMasterId r:id="rId44"/>
  </p:handoutMasterIdLst>
  <p:sldIdLst>
    <p:sldId id="507" r:id="rId2"/>
    <p:sldId id="936" r:id="rId3"/>
    <p:sldId id="990" r:id="rId4"/>
    <p:sldId id="991" r:id="rId5"/>
    <p:sldId id="973" r:id="rId6"/>
    <p:sldId id="939" r:id="rId7"/>
    <p:sldId id="994" r:id="rId8"/>
    <p:sldId id="995" r:id="rId9"/>
    <p:sldId id="942" r:id="rId10"/>
    <p:sldId id="943" r:id="rId11"/>
    <p:sldId id="944" r:id="rId12"/>
    <p:sldId id="945" r:id="rId13"/>
    <p:sldId id="976" r:id="rId14"/>
    <p:sldId id="978" r:id="rId15"/>
    <p:sldId id="977" r:id="rId16"/>
    <p:sldId id="979" r:id="rId17"/>
    <p:sldId id="980" r:id="rId18"/>
    <p:sldId id="981" r:id="rId19"/>
    <p:sldId id="982" r:id="rId20"/>
    <p:sldId id="954" r:id="rId21"/>
    <p:sldId id="972" r:id="rId22"/>
    <p:sldId id="974" r:id="rId23"/>
    <p:sldId id="960" r:id="rId24"/>
    <p:sldId id="996" r:id="rId25"/>
    <p:sldId id="1000" r:id="rId26"/>
    <p:sldId id="956" r:id="rId27"/>
    <p:sldId id="966" r:id="rId28"/>
    <p:sldId id="1005" r:id="rId29"/>
    <p:sldId id="965" r:id="rId30"/>
    <p:sldId id="1191" r:id="rId31"/>
    <p:sldId id="1192" r:id="rId32"/>
    <p:sldId id="1127" r:id="rId33"/>
    <p:sldId id="1189" r:id="rId34"/>
    <p:sldId id="957" r:id="rId35"/>
    <p:sldId id="985" r:id="rId36"/>
    <p:sldId id="969" r:id="rId37"/>
    <p:sldId id="986" r:id="rId38"/>
    <p:sldId id="988" r:id="rId39"/>
    <p:sldId id="958" r:id="rId40"/>
    <p:sldId id="989" r:id="rId41"/>
    <p:sldId id="959" r:id="rId4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4EA"/>
    <a:srgbClr val="C42C97"/>
    <a:srgbClr val="FFCC00"/>
    <a:srgbClr val="3A8CC1"/>
    <a:srgbClr val="F1AE3D"/>
    <a:srgbClr val="3B8CC1"/>
    <a:srgbClr val="55BC9B"/>
    <a:srgbClr val="EEEEEE"/>
    <a:srgbClr val="FFF2CC"/>
    <a:srgbClr val="1E4B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5A6640-E7DE-407E-9B5C-40F418D2FBFE}" v="9" dt="2018-09-04T19:13:48.850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07" autoAdjust="0"/>
    <p:restoredTop sz="96412" autoAdjust="0"/>
  </p:normalViewPr>
  <p:slideViewPr>
    <p:cSldViewPr>
      <p:cViewPr varScale="1">
        <p:scale>
          <a:sx n="87" d="100"/>
          <a:sy n="87" d="100"/>
        </p:scale>
        <p:origin x="170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79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Deming" userId="5779d40d05349baf" providerId="LiveId" clId="{A45A6640-E7DE-407E-9B5C-40F418D2FBFE}"/>
    <pc:docChg chg="undo redo addSld delSld modSld">
      <pc:chgData name="Jacob Deming" userId="5779d40d05349baf" providerId="LiveId" clId="{A45A6640-E7DE-407E-9B5C-40F418D2FBFE}" dt="2018-09-04T19:13:48.850" v="8" actId="20577"/>
      <pc:docMkLst>
        <pc:docMk/>
      </pc:docMkLst>
      <pc:sldChg chg="add del">
        <pc:chgData name="Jacob Deming" userId="5779d40d05349baf" providerId="LiveId" clId="{A45A6640-E7DE-407E-9B5C-40F418D2FBFE}" dt="2018-09-04T18:50:11.174" v="7" actId="2696"/>
        <pc:sldMkLst>
          <pc:docMk/>
          <pc:sldMk cId="1147573481" sldId="949"/>
        </pc:sldMkLst>
      </pc:sldChg>
      <pc:sldChg chg="modSp">
        <pc:chgData name="Jacob Deming" userId="5779d40d05349baf" providerId="LiveId" clId="{A45A6640-E7DE-407E-9B5C-40F418D2FBFE}" dt="2018-09-04T18:50:09.217" v="3" actId="1076"/>
        <pc:sldMkLst>
          <pc:docMk/>
          <pc:sldMk cId="3619589482" sldId="954"/>
        </pc:sldMkLst>
        <pc:graphicFrameChg chg="mod">
          <ac:chgData name="Jacob Deming" userId="5779d40d05349baf" providerId="LiveId" clId="{A45A6640-E7DE-407E-9B5C-40F418D2FBFE}" dt="2018-09-04T18:50:09.217" v="3" actId="1076"/>
          <ac:graphicFrameMkLst>
            <pc:docMk/>
            <pc:sldMk cId="3619589482" sldId="954"/>
            <ac:graphicFrameMk id="3" creationId="{41EF864C-9A68-4840-9622-891058E11410}"/>
          </ac:graphicFrameMkLst>
        </pc:graphicFrameChg>
      </pc:sldChg>
      <pc:sldChg chg="modSp">
        <pc:chgData name="Jacob Deming" userId="5779d40d05349baf" providerId="LiveId" clId="{A45A6640-E7DE-407E-9B5C-40F418D2FBFE}" dt="2018-09-04T19:13:48.850" v="8" actId="20577"/>
        <pc:sldMkLst>
          <pc:docMk/>
          <pc:sldMk cId="2736811603" sldId="960"/>
        </pc:sldMkLst>
        <pc:spChg chg="mod">
          <ac:chgData name="Jacob Deming" userId="5779d40d05349baf" providerId="LiveId" clId="{A45A6640-E7DE-407E-9B5C-40F418D2FBFE}" dt="2018-09-04T19:13:48.850" v="8" actId="20577"/>
          <ac:spMkLst>
            <pc:docMk/>
            <pc:sldMk cId="2736811603" sldId="960"/>
            <ac:spMk id="6" creationId="{EE4F7B6B-D37B-4146-9C94-D6AC9E488784}"/>
          </ac:spMkLst>
        </pc:spChg>
      </pc:sldChg>
      <pc:sldChg chg="add del">
        <pc:chgData name="Jacob Deming" userId="5779d40d05349baf" providerId="LiveId" clId="{A45A6640-E7DE-407E-9B5C-40F418D2FBFE}" dt="2018-09-04T18:50:11.169" v="6" actId="2696"/>
        <pc:sldMkLst>
          <pc:docMk/>
          <pc:sldMk cId="65854645" sldId="98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3/9/2019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3/9/2019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72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45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90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44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82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25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20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07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13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2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56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21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40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21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18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48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goals; address any questions.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0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029"/>
            <a:ext cx="9144000" cy="6859029"/>
          </a:xfrm>
          <a:prstGeom prst="rect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-1029"/>
            <a:ext cx="9144000" cy="6481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00" y="6561585"/>
            <a:ext cx="3320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6991" y="2930293"/>
            <a:ext cx="8229600" cy="710167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886200" y="3900425"/>
            <a:ext cx="474039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&lt;Month Day, Year&gt;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 u="none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&lt;Unit #.#&gt;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96990" y="3900425"/>
            <a:ext cx="3489210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&lt;Course Name&gt; | 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93396FEB-9CEF-4D28-A9B3-312C2ED4BD7F}"/>
              </a:ext>
            </a:extLst>
          </p:cNvPr>
          <p:cNvSpPr/>
          <p:nvPr userDrawn="1"/>
        </p:nvSpPr>
        <p:spPr>
          <a:xfrm>
            <a:off x="426891" y="3747583"/>
            <a:ext cx="8199699" cy="45719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CCCE6"/>
          </a:solidFill>
          <a:ln>
            <a:solidFill>
              <a:srgbClr val="6CC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2895600"/>
            <a:ext cx="9144000" cy="956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457200" y="3029740"/>
            <a:ext cx="6381750" cy="704060"/>
          </a:xfrm>
          <a:ln w="50800">
            <a:solidFill>
              <a:schemeClr val="bg1"/>
            </a:solidFill>
          </a:ln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710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lowchart: Process 9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Process 10"/>
          <p:cNvSpPr/>
          <p:nvPr userDrawn="1"/>
        </p:nvSpPr>
        <p:spPr>
          <a:xfrm>
            <a:off x="0" y="664522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725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Process 10"/>
          <p:cNvSpPr/>
          <p:nvPr userDrawn="1"/>
        </p:nvSpPr>
        <p:spPr>
          <a:xfrm>
            <a:off x="0" y="664522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E29F11-3EF6-4BD6-A94A-20D1ACD3B67C}"/>
              </a:ext>
            </a:extLst>
          </p:cNvPr>
          <p:cNvSpPr/>
          <p:nvPr userDrawn="1"/>
        </p:nvSpPr>
        <p:spPr>
          <a:xfrm>
            <a:off x="0" y="815595"/>
            <a:ext cx="9144000" cy="5434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05CA7C-2FAF-4CE6-AFC0-A31F8C7818AB}"/>
              </a:ext>
            </a:extLst>
          </p:cNvPr>
          <p:cNvSpPr txBox="1"/>
          <p:nvPr userDrawn="1"/>
        </p:nvSpPr>
        <p:spPr>
          <a:xfrm>
            <a:off x="234470" y="76918"/>
            <a:ext cx="24922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&gt; YOUR TURN!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7393885-A58D-4211-B384-4700AB3E17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203325"/>
            <a:ext cx="8616470" cy="49688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D769976-5F8C-41B1-956B-236F14B0A5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4800" y="80936"/>
            <a:ext cx="4829329" cy="411480"/>
          </a:xfrm>
        </p:spPr>
        <p:txBody>
          <a:bodyPr anchor="b">
            <a:noAutofit/>
          </a:bodyPr>
          <a:lstStyle>
            <a:lvl1pPr marL="0" indent="0" algn="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Activity: &lt;Activity Name (Time)&gt;</a:t>
            </a:r>
          </a:p>
        </p:txBody>
      </p:sp>
    </p:spTree>
    <p:extLst>
      <p:ext uri="{BB962C8B-B14F-4D97-AF65-F5344CB8AC3E}">
        <p14:creationId xmlns:p14="http://schemas.microsoft.com/office/powerpoint/2010/main" val="31413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ctivi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Process 10"/>
          <p:cNvSpPr/>
          <p:nvPr userDrawn="1"/>
        </p:nvSpPr>
        <p:spPr>
          <a:xfrm>
            <a:off x="0" y="664522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05CA7C-2FAF-4CE6-AFC0-A31F8C7818AB}"/>
              </a:ext>
            </a:extLst>
          </p:cNvPr>
          <p:cNvSpPr txBox="1"/>
          <p:nvPr userDrawn="1"/>
        </p:nvSpPr>
        <p:spPr>
          <a:xfrm>
            <a:off x="234470" y="76918"/>
            <a:ext cx="24922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&gt; YOUR TURN!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7393885-A58D-4211-B384-4700AB3E17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203325"/>
            <a:ext cx="8616470" cy="49688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D769976-5F8C-41B1-956B-236F14B0A5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4800" y="80936"/>
            <a:ext cx="4829329" cy="411480"/>
          </a:xfrm>
        </p:spPr>
        <p:txBody>
          <a:bodyPr anchor="b">
            <a:noAutofit/>
          </a:bodyPr>
          <a:lstStyle>
            <a:lvl1pPr marL="0" indent="0" algn="r">
              <a:buNone/>
              <a:defRPr sz="1800" b="1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Activity: &lt;Activity Name (Time)&gt;</a:t>
            </a:r>
          </a:p>
        </p:txBody>
      </p:sp>
    </p:spTree>
    <p:extLst>
      <p:ext uri="{BB962C8B-B14F-4D97-AF65-F5344CB8AC3E}">
        <p14:creationId xmlns:p14="http://schemas.microsoft.com/office/powerpoint/2010/main" val="260843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itl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2249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lowchart: Process 9"/>
          <p:cNvSpPr/>
          <p:nvPr userDrawn="1"/>
        </p:nvSpPr>
        <p:spPr>
          <a:xfrm>
            <a:off x="-11741" y="6373368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Process 10"/>
          <p:cNvSpPr/>
          <p:nvPr userDrawn="1"/>
        </p:nvSpPr>
        <p:spPr>
          <a:xfrm>
            <a:off x="0" y="664522"/>
            <a:ext cx="9155741" cy="27432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2400" y="6524441"/>
            <a:ext cx="289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| Trilogy Education Services - All Rights Reserved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138" y="6477000"/>
            <a:ext cx="412321" cy="3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6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CDC34C-3F82-4032-8D9C-649B7427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1F019-2B53-4156-B3DD-ED4A54709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79EF8-5759-46AD-AA7E-42CC9C557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E7989-4D39-40AC-9649-C7454B533E02}" type="datetimeFigureOut">
              <a:rPr lang="en-US" smtClean="0"/>
              <a:t>3/9/2019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D5F78-3307-456C-83A9-7A482DCE8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62FD9-8882-41F2-BE2B-BB7DC8935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D124C-08FF-473B-8712-3145E0514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8" r:id="rId4"/>
    <p:sldLayoutId id="2147483679" r:id="rId5"/>
    <p:sldLayoutId id="2147483675" r:id="rId6"/>
    <p:sldLayoutId id="214748368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aosecurity.blogspot.com/2017/03/cybersecurity-domains-mind-map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pulse/map-cybersecurity-domains-version-20-henry-jiang-ciso-cissp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27E97-6230-4C2E-9A23-88CDE432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Fireside Cyberchat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7DD6D-0218-4DE2-9FA0-E647B5D2C7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March 9, 2019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2D4FF-E92B-4EA5-A99A-0A6EAF0EC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Unit 1.3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D316E-DB04-45A0-A337-71F21B1B25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Cybersecurity Boot Camp |</a:t>
            </a:r>
          </a:p>
        </p:txBody>
      </p:sp>
    </p:spTree>
    <p:extLst>
      <p:ext uri="{BB962C8B-B14F-4D97-AF65-F5344CB8AC3E}">
        <p14:creationId xmlns:p14="http://schemas.microsoft.com/office/powerpoint/2010/main" val="118568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99FE50-5FC8-471A-A0B2-B3154F7DE02B}"/>
              </a:ext>
            </a:extLst>
          </p:cNvPr>
          <p:cNvSpPr txBox="1"/>
          <p:nvPr/>
        </p:nvSpPr>
        <p:spPr>
          <a:xfrm>
            <a:off x="304800" y="28194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Let’s start with a </a:t>
            </a:r>
            <a:r>
              <a:rPr lang="en-US" sz="4000" b="1" dirty="0"/>
              <a:t>warm-up.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6103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9740"/>
            <a:ext cx="6381750" cy="704060"/>
          </a:xfrm>
        </p:spPr>
        <p:txBody>
          <a:bodyPr/>
          <a:lstStyle/>
          <a:p>
            <a:r>
              <a:rPr lang="en-US" dirty="0"/>
              <a:t>Quick Review</a:t>
            </a:r>
          </a:p>
        </p:txBody>
      </p:sp>
    </p:spTree>
    <p:extLst>
      <p:ext uri="{BB962C8B-B14F-4D97-AF65-F5344CB8AC3E}">
        <p14:creationId xmlns:p14="http://schemas.microsoft.com/office/powerpoint/2010/main" val="7773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3FBBA-1255-7E42-91EE-7F54DE99C1FF}"/>
              </a:ext>
            </a:extLst>
          </p:cNvPr>
          <p:cNvSpPr txBox="1"/>
          <p:nvPr/>
        </p:nvSpPr>
        <p:spPr>
          <a:xfrm>
            <a:off x="381000" y="1143000"/>
            <a:ext cx="8305800" cy="286232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Last class we introduced a framework that captures the fundamental goal of information security. </a:t>
            </a:r>
          </a:p>
          <a:p>
            <a:pPr algn="ctr"/>
            <a:endParaRPr lang="en-US" sz="3600" dirty="0"/>
          </a:p>
          <a:p>
            <a:pPr algn="ctr"/>
            <a:r>
              <a:rPr lang="en-US" sz="3600" b="1" dirty="0"/>
              <a:t>What was the framework?</a:t>
            </a:r>
          </a:p>
        </p:txBody>
      </p:sp>
    </p:spTree>
    <p:extLst>
      <p:ext uri="{BB962C8B-B14F-4D97-AF65-F5344CB8AC3E}">
        <p14:creationId xmlns:p14="http://schemas.microsoft.com/office/powerpoint/2010/main" val="83341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3FBBA-1255-7E42-91EE-7F54DE99C1FF}"/>
              </a:ext>
            </a:extLst>
          </p:cNvPr>
          <p:cNvSpPr txBox="1"/>
          <p:nvPr/>
        </p:nvSpPr>
        <p:spPr>
          <a:xfrm>
            <a:off x="381000" y="1143000"/>
            <a:ext cx="8305800" cy="397031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Last class we introduced a framework that captures the fundamental goal of information security. </a:t>
            </a:r>
          </a:p>
          <a:p>
            <a:pPr algn="ctr"/>
            <a:endParaRPr lang="en-US" sz="3600" dirty="0"/>
          </a:p>
          <a:p>
            <a:pPr algn="ctr"/>
            <a:r>
              <a:rPr lang="en-US" sz="3600" b="1" dirty="0"/>
              <a:t>What was the framework?</a:t>
            </a:r>
          </a:p>
          <a:p>
            <a:pPr algn="ctr"/>
            <a:endParaRPr lang="en-US" sz="3600" dirty="0"/>
          </a:p>
          <a:p>
            <a:pPr algn="ctr"/>
            <a:r>
              <a:rPr lang="en-US" sz="3600" b="1" dirty="0">
                <a:highlight>
                  <a:srgbClr val="FFCC00"/>
                </a:highlight>
              </a:rPr>
              <a:t>The CIA Triad</a:t>
            </a:r>
          </a:p>
        </p:txBody>
      </p:sp>
    </p:spTree>
    <p:extLst>
      <p:ext uri="{BB962C8B-B14F-4D97-AF65-F5344CB8AC3E}">
        <p14:creationId xmlns:p14="http://schemas.microsoft.com/office/powerpoint/2010/main" val="92123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3FBBA-1255-7E42-91EE-7F54DE99C1FF}"/>
              </a:ext>
            </a:extLst>
          </p:cNvPr>
          <p:cNvSpPr txBox="1"/>
          <p:nvPr/>
        </p:nvSpPr>
        <p:spPr>
          <a:xfrm>
            <a:off x="381000" y="1524000"/>
            <a:ext cx="8610600" cy="175432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are the </a:t>
            </a:r>
            <a:r>
              <a:rPr lang="en-US" sz="3600" b="1" dirty="0"/>
              <a:t>three elements</a:t>
            </a:r>
            <a:r>
              <a:rPr lang="en-US" sz="3600" dirty="0"/>
              <a:t> of the </a:t>
            </a:r>
          </a:p>
          <a:p>
            <a:pPr algn="ctr"/>
            <a:r>
              <a:rPr lang="en-US" sz="3600" dirty="0"/>
              <a:t>CIA Triad?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0847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3FBBA-1255-7E42-91EE-7F54DE99C1FF}"/>
              </a:ext>
            </a:extLst>
          </p:cNvPr>
          <p:cNvSpPr txBox="1"/>
          <p:nvPr/>
        </p:nvSpPr>
        <p:spPr>
          <a:xfrm>
            <a:off x="381000" y="1066800"/>
            <a:ext cx="8610600" cy="175432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are the </a:t>
            </a:r>
            <a:r>
              <a:rPr lang="en-US" sz="3600" b="1" dirty="0"/>
              <a:t>three elements </a:t>
            </a:r>
            <a:r>
              <a:rPr lang="en-US" sz="3600" dirty="0"/>
              <a:t>of the </a:t>
            </a:r>
          </a:p>
          <a:p>
            <a:pPr algn="ctr"/>
            <a:r>
              <a:rPr lang="en-US" sz="3600" dirty="0"/>
              <a:t>CIA Triad?</a:t>
            </a:r>
          </a:p>
          <a:p>
            <a:pPr algn="ctr"/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144A6-5A2B-2340-9277-0BD285865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438400"/>
            <a:ext cx="4544153" cy="381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9218E0-8A06-934F-A839-C8F0153373FD}"/>
              </a:ext>
            </a:extLst>
          </p:cNvPr>
          <p:cNvSpPr txBox="1"/>
          <p:nvPr/>
        </p:nvSpPr>
        <p:spPr>
          <a:xfrm>
            <a:off x="2005421" y="2873064"/>
            <a:ext cx="2069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highlight>
                  <a:srgbClr val="FFCC00"/>
                </a:highlight>
              </a:rPr>
              <a:t>Availability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504FC-C501-524B-9B80-C8C60EBB8808}"/>
              </a:ext>
            </a:extLst>
          </p:cNvPr>
          <p:cNvSpPr txBox="1"/>
          <p:nvPr/>
        </p:nvSpPr>
        <p:spPr>
          <a:xfrm>
            <a:off x="1496006" y="4510305"/>
            <a:ext cx="160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highlight>
                  <a:srgbClr val="FFCC00"/>
                </a:highlight>
              </a:rPr>
              <a:t>Integrity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588122-A7D1-8A49-B16E-8CE4AA5FD56A}"/>
              </a:ext>
            </a:extLst>
          </p:cNvPr>
          <p:cNvSpPr txBox="1"/>
          <p:nvPr/>
        </p:nvSpPr>
        <p:spPr>
          <a:xfrm>
            <a:off x="6138411" y="4474276"/>
            <a:ext cx="2682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highlight>
                  <a:srgbClr val="FFCC00"/>
                </a:highlight>
              </a:rPr>
              <a:t>Confidentiality</a:t>
            </a:r>
          </a:p>
        </p:txBody>
      </p:sp>
    </p:spTree>
    <p:extLst>
      <p:ext uri="{BB962C8B-B14F-4D97-AF65-F5344CB8AC3E}">
        <p14:creationId xmlns:p14="http://schemas.microsoft.com/office/powerpoint/2010/main" val="21700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3FBBA-1255-7E42-91EE-7F54DE99C1FF}"/>
              </a:ext>
            </a:extLst>
          </p:cNvPr>
          <p:cNvSpPr txBox="1"/>
          <p:nvPr/>
        </p:nvSpPr>
        <p:spPr>
          <a:xfrm>
            <a:off x="381000" y="990600"/>
            <a:ext cx="8610600" cy="34163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Define</a:t>
            </a:r>
            <a:r>
              <a:rPr lang="en-US" sz="2400" dirty="0"/>
              <a:t> each of the three elements in the context of information security:</a:t>
            </a:r>
          </a:p>
          <a:p>
            <a:endParaRPr lang="en-US" sz="2400" dirty="0"/>
          </a:p>
          <a:p>
            <a:r>
              <a:rPr lang="en-US" sz="2400" b="1" dirty="0"/>
              <a:t>Confidentiality</a:t>
            </a:r>
          </a:p>
          <a:p>
            <a:endParaRPr lang="en-US" sz="2400" b="1" dirty="0"/>
          </a:p>
          <a:p>
            <a:r>
              <a:rPr lang="en-US" sz="2400" b="1" dirty="0"/>
              <a:t>Integrity</a:t>
            </a:r>
          </a:p>
          <a:p>
            <a:endParaRPr lang="en-US" sz="2400" b="1" dirty="0"/>
          </a:p>
          <a:p>
            <a:r>
              <a:rPr lang="en-US" sz="2400" b="1" dirty="0"/>
              <a:t>Availability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897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3FBBA-1255-7E42-91EE-7F54DE99C1FF}"/>
              </a:ext>
            </a:extLst>
          </p:cNvPr>
          <p:cNvSpPr txBox="1"/>
          <p:nvPr/>
        </p:nvSpPr>
        <p:spPr>
          <a:xfrm>
            <a:off x="381000" y="990600"/>
            <a:ext cx="8610600" cy="600164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Define</a:t>
            </a:r>
            <a:r>
              <a:rPr lang="en-US" sz="2400" dirty="0"/>
              <a:t> each of the three elements in the context of information security:</a:t>
            </a:r>
          </a:p>
          <a:p>
            <a:endParaRPr lang="en-US" sz="2400" dirty="0"/>
          </a:p>
          <a:p>
            <a:r>
              <a:rPr lang="en-US" sz="2400" b="1" dirty="0"/>
              <a:t>Confidentiality: </a:t>
            </a:r>
          </a:p>
          <a:p>
            <a:r>
              <a:rPr lang="en-US" sz="2400" dirty="0">
                <a:highlight>
                  <a:srgbClr val="FFCC00"/>
                </a:highlight>
              </a:rPr>
              <a:t>Ensuring sensitive information is protected from reaches of unauthorized persons.</a:t>
            </a:r>
          </a:p>
          <a:p>
            <a:endParaRPr lang="en-US" sz="2400" b="1" dirty="0"/>
          </a:p>
          <a:p>
            <a:r>
              <a:rPr lang="en-US" sz="2400" b="1" dirty="0"/>
              <a:t>Integrity:</a:t>
            </a:r>
          </a:p>
          <a:p>
            <a:r>
              <a:rPr lang="en-US" sz="2400" dirty="0">
                <a:highlight>
                  <a:srgbClr val="FFCC00"/>
                </a:highlight>
              </a:rPr>
              <a:t>Protection of information from being modified or tampered by unauthorized persons.</a:t>
            </a:r>
            <a:endParaRPr lang="en-US" sz="2400" b="1" dirty="0">
              <a:highlight>
                <a:srgbClr val="FFCC00"/>
              </a:highlight>
            </a:endParaRPr>
          </a:p>
          <a:p>
            <a:endParaRPr lang="en-US" sz="2400" b="1" dirty="0"/>
          </a:p>
          <a:p>
            <a:r>
              <a:rPr lang="en-US" sz="2400" b="1" dirty="0"/>
              <a:t>Availability:</a:t>
            </a:r>
          </a:p>
          <a:p>
            <a:r>
              <a:rPr lang="en-US" sz="2400" dirty="0">
                <a:highlight>
                  <a:srgbClr val="FFCC00"/>
                </a:highlight>
              </a:rPr>
              <a:t>Assuring that all operating systems, equipment, and data are functioning correctly and access by those who need it.</a:t>
            </a:r>
          </a:p>
          <a:p>
            <a:endParaRPr lang="en-US" sz="2400" b="1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232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3FBBA-1255-7E42-91EE-7F54DE99C1FF}"/>
              </a:ext>
            </a:extLst>
          </p:cNvPr>
          <p:cNvSpPr txBox="1"/>
          <p:nvPr/>
        </p:nvSpPr>
        <p:spPr>
          <a:xfrm>
            <a:off x="381000" y="990600"/>
            <a:ext cx="8610600" cy="34163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Provide an example </a:t>
            </a:r>
            <a:r>
              <a:rPr lang="en-US" sz="2400" dirty="0"/>
              <a:t>of how each of the three below elements could be adversely affected:</a:t>
            </a:r>
          </a:p>
          <a:p>
            <a:endParaRPr lang="en-US" sz="2400" dirty="0"/>
          </a:p>
          <a:p>
            <a:r>
              <a:rPr lang="en-US" sz="2400" b="1" dirty="0"/>
              <a:t>Confidentiality</a:t>
            </a:r>
          </a:p>
          <a:p>
            <a:endParaRPr lang="en-US" sz="2400" b="1" dirty="0"/>
          </a:p>
          <a:p>
            <a:r>
              <a:rPr lang="en-US" sz="2400" b="1" dirty="0"/>
              <a:t>Integrity</a:t>
            </a:r>
          </a:p>
          <a:p>
            <a:endParaRPr lang="en-US" sz="2400" b="1" dirty="0"/>
          </a:p>
          <a:p>
            <a:r>
              <a:rPr lang="en-US" sz="2400" b="1" dirty="0"/>
              <a:t>Availability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822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3FBBA-1255-7E42-91EE-7F54DE99C1FF}"/>
              </a:ext>
            </a:extLst>
          </p:cNvPr>
          <p:cNvSpPr txBox="1"/>
          <p:nvPr/>
        </p:nvSpPr>
        <p:spPr>
          <a:xfrm>
            <a:off x="381000" y="990600"/>
            <a:ext cx="8610600" cy="452431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Provide an example </a:t>
            </a:r>
            <a:r>
              <a:rPr lang="en-US" sz="2400" dirty="0"/>
              <a:t>of how each of the three below elements could be adversely affected:</a:t>
            </a:r>
          </a:p>
          <a:p>
            <a:endParaRPr lang="en-US" sz="2400" dirty="0"/>
          </a:p>
          <a:p>
            <a:r>
              <a:rPr lang="en-US" sz="2400" b="1" dirty="0"/>
              <a:t>Confidentiality:</a:t>
            </a:r>
          </a:p>
          <a:p>
            <a:r>
              <a:rPr lang="en-US" sz="2400" dirty="0">
                <a:highlight>
                  <a:srgbClr val="FFCC00"/>
                </a:highlight>
              </a:rPr>
              <a:t>Banking breach releases credit card info into the public.</a:t>
            </a:r>
          </a:p>
          <a:p>
            <a:endParaRPr lang="en-US" sz="2400" b="1" dirty="0"/>
          </a:p>
          <a:p>
            <a:r>
              <a:rPr lang="en-US" sz="2400" b="1" dirty="0"/>
              <a:t>Integrity:</a:t>
            </a:r>
          </a:p>
          <a:p>
            <a:r>
              <a:rPr lang="en-US" sz="2400" dirty="0">
                <a:highlight>
                  <a:srgbClr val="FFCC00"/>
                </a:highlight>
              </a:rPr>
              <a:t>Student modifies official grades for himself and his friends. </a:t>
            </a:r>
          </a:p>
          <a:p>
            <a:endParaRPr lang="en-US" sz="2400" b="1" dirty="0"/>
          </a:p>
          <a:p>
            <a:r>
              <a:rPr lang="en-US" sz="2400" b="1" dirty="0"/>
              <a:t>Availability:</a:t>
            </a:r>
          </a:p>
          <a:p>
            <a:r>
              <a:rPr lang="en-US" sz="2400" dirty="0">
                <a:highlight>
                  <a:srgbClr val="FFCC00"/>
                </a:highlight>
              </a:rPr>
              <a:t>Hackers disable a website through a denial of service attack.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074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9740"/>
            <a:ext cx="6381750" cy="704060"/>
          </a:xfrm>
        </p:spPr>
        <p:txBody>
          <a:bodyPr/>
          <a:lstStyle/>
          <a:p>
            <a:r>
              <a:rPr lang="en-US" dirty="0"/>
              <a:t>Today’s Theme</a:t>
            </a:r>
          </a:p>
        </p:txBody>
      </p:sp>
    </p:spTree>
    <p:extLst>
      <p:ext uri="{BB962C8B-B14F-4D97-AF65-F5344CB8AC3E}">
        <p14:creationId xmlns:p14="http://schemas.microsoft.com/office/powerpoint/2010/main" val="420108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0"/>
            <a:ext cx="8458201" cy="653854"/>
          </a:xfrm>
        </p:spPr>
        <p:txBody>
          <a:bodyPr/>
          <a:lstStyle/>
          <a:p>
            <a:r>
              <a:rPr lang="en-US" dirty="0"/>
              <a:t>Homework Review: Research Discussions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1EF864C-9A68-4840-9622-891058E11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190604"/>
              </p:ext>
            </p:extLst>
          </p:nvPr>
        </p:nvGraphicFramePr>
        <p:xfrm>
          <a:off x="338667" y="2769513"/>
          <a:ext cx="8424334" cy="2855217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365743">
                  <a:extLst>
                    <a:ext uri="{9D8B030D-6E8A-4147-A177-3AD203B41FA5}">
                      <a16:colId xmlns:a16="http://schemas.microsoft.com/office/drawing/2014/main" val="4131211719"/>
                    </a:ext>
                  </a:extLst>
                </a:gridCol>
                <a:gridCol w="1974242">
                  <a:extLst>
                    <a:ext uri="{9D8B030D-6E8A-4147-A177-3AD203B41FA5}">
                      <a16:colId xmlns:a16="http://schemas.microsoft.com/office/drawing/2014/main" val="2776651833"/>
                    </a:ext>
                  </a:extLst>
                </a:gridCol>
                <a:gridCol w="1406309">
                  <a:extLst>
                    <a:ext uri="{9D8B030D-6E8A-4147-A177-3AD203B41FA5}">
                      <a16:colId xmlns:a16="http://schemas.microsoft.com/office/drawing/2014/main" val="3696223675"/>
                    </a:ext>
                  </a:extLst>
                </a:gridCol>
                <a:gridCol w="1636187">
                  <a:extLst>
                    <a:ext uri="{9D8B030D-6E8A-4147-A177-3AD203B41FA5}">
                      <a16:colId xmlns:a16="http://schemas.microsoft.com/office/drawing/2014/main" val="1469525018"/>
                    </a:ext>
                  </a:extLst>
                </a:gridCol>
                <a:gridCol w="2041853">
                  <a:extLst>
                    <a:ext uri="{9D8B030D-6E8A-4147-A177-3AD203B41FA5}">
                      <a16:colId xmlns:a16="http://schemas.microsoft.com/office/drawing/2014/main" val="391986223"/>
                    </a:ext>
                  </a:extLst>
                </a:gridCol>
              </a:tblGrid>
              <a:tr h="95173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 err="1">
                          <a:effectLst/>
                        </a:rPr>
                        <a:t>Emotet</a:t>
                      </a:r>
                      <a:endParaRPr lang="en-US" sz="1800" b="1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Zealot Campaign</a:t>
                      </a:r>
                      <a:endParaRPr lang="en-US" sz="1800" b="1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Digmine</a:t>
                      </a:r>
                      <a:endParaRPr lang="en-US" sz="1800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Triton</a:t>
                      </a:r>
                      <a:endParaRPr lang="en-US" sz="1800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BadRabbit</a:t>
                      </a:r>
                      <a:endParaRPr lang="en-US" sz="1800" b="1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26580870"/>
                  </a:ext>
                </a:extLst>
              </a:tr>
              <a:tr h="95173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Disakil</a:t>
                      </a:r>
                      <a:endParaRPr lang="en-US" sz="1800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 err="1">
                          <a:effectLst/>
                        </a:rPr>
                        <a:t>Finfisher</a:t>
                      </a:r>
                      <a:endParaRPr lang="en-US" sz="1800" b="1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Thrip</a:t>
                      </a:r>
                      <a:endParaRPr lang="en-US" sz="1800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Orangeworm</a:t>
                      </a:r>
                      <a:endParaRPr lang="en-US" sz="1800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 err="1">
                          <a:effectLst/>
                        </a:rPr>
                        <a:t>Ploutus</a:t>
                      </a:r>
                      <a:r>
                        <a:rPr lang="en-US" sz="1800" u="none" strike="noStrike" dirty="0">
                          <a:effectLst/>
                        </a:rPr>
                        <a:t> ATM Malware</a:t>
                      </a:r>
                      <a:endParaRPr lang="en-US" sz="1800" b="1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079121175"/>
                  </a:ext>
                </a:extLst>
              </a:tr>
              <a:tr h="95173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Gh0st RAT</a:t>
                      </a:r>
                      <a:endParaRPr lang="en-US" sz="1800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Trickbot</a:t>
                      </a:r>
                      <a:endParaRPr lang="en-US" sz="1800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Necurs</a:t>
                      </a:r>
                      <a:endParaRPr lang="en-US" sz="1800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BlankSlate</a:t>
                      </a:r>
                      <a:endParaRPr lang="en-US" sz="1800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CVE-20170199</a:t>
                      </a:r>
                      <a:endParaRPr lang="en-US" sz="1800" b="1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454813266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3B4F9966-EDAB-404E-80E2-3BF3019C2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4963" y="484120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DFC1D-6BE3-194F-8D6F-F1E49DAB184C}"/>
              </a:ext>
            </a:extLst>
          </p:cNvPr>
          <p:cNvSpPr txBox="1"/>
          <p:nvPr/>
        </p:nvSpPr>
        <p:spPr>
          <a:xfrm>
            <a:off x="304799" y="5817513"/>
            <a:ext cx="8576733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Vulnerability, Exploits, and Threat Actors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5AB77D-3CF4-CC42-83E0-65377B296D71}"/>
              </a:ext>
            </a:extLst>
          </p:cNvPr>
          <p:cNvSpPr txBox="1"/>
          <p:nvPr/>
        </p:nvSpPr>
        <p:spPr>
          <a:xfrm>
            <a:off x="338666" y="762000"/>
            <a:ext cx="8576733" cy="212365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Last class we introduced a number of threats for you to explore.</a:t>
            </a:r>
          </a:p>
          <a:p>
            <a:endParaRPr lang="en-US" sz="2200" dirty="0"/>
          </a:p>
          <a:p>
            <a:pPr marL="457200" indent="-457200">
              <a:buAutoNum type="arabicPeriod"/>
            </a:pPr>
            <a:r>
              <a:rPr lang="en-US" sz="2200" dirty="0"/>
              <a:t>What is or was it?</a:t>
            </a:r>
          </a:p>
          <a:p>
            <a:pPr marL="457200" indent="-457200">
              <a:buAutoNum type="arabicPeriod"/>
            </a:pPr>
            <a:r>
              <a:rPr lang="en-US" sz="2200" dirty="0"/>
              <a:t>What damage has it done? </a:t>
            </a:r>
          </a:p>
          <a:p>
            <a:pPr marL="457200" indent="-457200">
              <a:buAutoNum type="arabicPeriod"/>
            </a:pPr>
            <a:r>
              <a:rPr lang="en-US" sz="2200" dirty="0"/>
              <a:t>What steps have or can be taken to mitigate?</a:t>
            </a:r>
          </a:p>
          <a:p>
            <a:pPr marL="457200" indent="-457200">
              <a:buAutoNum type="arabicPeriod"/>
            </a:pP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61958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9740"/>
            <a:ext cx="6381750" cy="704060"/>
          </a:xfrm>
        </p:spPr>
        <p:txBody>
          <a:bodyPr/>
          <a:lstStyle/>
          <a:p>
            <a:r>
              <a:rPr lang="en-US" dirty="0"/>
              <a:t>Cybersecurity Domains</a:t>
            </a:r>
          </a:p>
        </p:txBody>
      </p:sp>
    </p:spTree>
    <p:extLst>
      <p:ext uri="{BB962C8B-B14F-4D97-AF65-F5344CB8AC3E}">
        <p14:creationId xmlns:p14="http://schemas.microsoft.com/office/powerpoint/2010/main" val="12735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Getting Started in Digital Security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9F94F9-F961-7E4C-B9AA-7FC036BC755B}"/>
              </a:ext>
            </a:extLst>
          </p:cNvPr>
          <p:cNvSpPr txBox="1">
            <a:spLocks/>
          </p:cNvSpPr>
          <p:nvPr/>
        </p:nvSpPr>
        <p:spPr>
          <a:xfrm>
            <a:off x="3886200" y="914400"/>
            <a:ext cx="4800600" cy="5410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“</a:t>
            </a:r>
            <a:r>
              <a:rPr lang="en-US" sz="2000" dirty="0"/>
              <a:t>Providing advice on ‘</a:t>
            </a:r>
            <a:r>
              <a:rPr lang="en-US" sz="2000" b="1" dirty="0"/>
              <a:t>getting started in digital security</a:t>
            </a:r>
            <a:r>
              <a:rPr lang="en-US" sz="2000" dirty="0"/>
              <a:t> is similar to providing advice on “getting started in medicine.” </a:t>
            </a:r>
          </a:p>
          <a:p>
            <a:pPr marL="0" indent="0">
              <a:buNone/>
            </a:pPr>
            <a:r>
              <a:rPr lang="en-US" sz="2000" dirty="0"/>
              <a:t>If you ask a neurosurgeon he or she may propose some sort of experiment with dead frog legs and batteries. If you ask a dermatologist you might get advice on protection from the sun whenever you go outside.</a:t>
            </a:r>
          </a:p>
          <a:p>
            <a:pPr marL="0" indent="0">
              <a:buNone/>
            </a:pPr>
            <a:r>
              <a:rPr lang="en-US" sz="2000" dirty="0"/>
              <a:t>Asking a “security person” will likewise result in many different responses, depending on the individual’s background and tastes.</a:t>
            </a:r>
            <a:r>
              <a:rPr lang="en-US" sz="3200" dirty="0"/>
              <a:t>”</a:t>
            </a:r>
            <a:br>
              <a:rPr lang="en-US" dirty="0"/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Richard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Bejtlich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Tao Security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https://taosecurity.blogspot.com/2017/03/cybersecurity-domains-mind-map.html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0D8D6-FA13-644B-9366-8BB0E2A19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90600"/>
            <a:ext cx="3200400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6618B-6B2C-6346-95BE-09A1957AC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28" y="4467875"/>
            <a:ext cx="3222171" cy="77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Cybersecurity Domains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84362C-9E92-B94F-BBA3-DA1450314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55548"/>
            <a:ext cx="7924800" cy="437845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4F7B6B-D37B-4146-9C94-D6AC9E488784}"/>
              </a:ext>
            </a:extLst>
          </p:cNvPr>
          <p:cNvSpPr txBox="1">
            <a:spLocks/>
          </p:cNvSpPr>
          <p:nvPr/>
        </p:nvSpPr>
        <p:spPr>
          <a:xfrm>
            <a:off x="152400" y="5486400"/>
            <a:ext cx="8763000" cy="7071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While imperfect, Richard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Bejtlich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(and many others) reference the above map of Cybersecurity Domains as a means of understanding the space. </a:t>
            </a:r>
          </a:p>
        </p:txBody>
      </p:sp>
    </p:spTree>
    <p:extLst>
      <p:ext uri="{BB962C8B-B14F-4D97-AF65-F5344CB8AC3E}">
        <p14:creationId xmlns:p14="http://schemas.microsoft.com/office/powerpoint/2010/main" val="273681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A1B82A-3129-9E45-89F0-E064A75819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990600"/>
            <a:ext cx="8616470" cy="496887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Take a few minutes to explore the Cybersecurity Domain map: </a:t>
            </a:r>
            <a:r>
              <a:rPr lang="en-US" sz="2400" dirty="0">
                <a:hlinkClick r:id="rId2"/>
              </a:rPr>
              <a:t>https://www.linkedin.com/pulse/map-cybersecurity-domains-version-20-henry-jiang-ciso-cissp/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Create a quick worksheet for yourself with the names and definitions of the major domains (1</a:t>
            </a:r>
            <a:r>
              <a:rPr lang="en-US" sz="2400" baseline="30000" dirty="0"/>
              <a:t>st</a:t>
            </a:r>
            <a:r>
              <a:rPr lang="en-US" sz="2400" dirty="0"/>
              <a:t> nodes).</a:t>
            </a:r>
          </a:p>
          <a:p>
            <a:endParaRPr lang="en-US" sz="2400" dirty="0"/>
          </a:p>
          <a:p>
            <a:r>
              <a:rPr lang="en-US" sz="2400" dirty="0"/>
              <a:t>Take a few minutes to define 4-5 terms or topics that are unclear. </a:t>
            </a:r>
          </a:p>
          <a:p>
            <a:endParaRPr lang="en-US" sz="2400" dirty="0"/>
          </a:p>
          <a:p>
            <a:r>
              <a:rPr lang="en-US" sz="2400" dirty="0"/>
              <a:t>Then take a few minutes to choose the two domains of greatest interest and explore the sub-topics related to it.</a:t>
            </a:r>
          </a:p>
          <a:p>
            <a:endParaRPr lang="en-US" sz="2400" dirty="0"/>
          </a:p>
          <a:p>
            <a:r>
              <a:rPr lang="en-US" sz="2400" i="1" dirty="0"/>
              <a:t>Be prepared to share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F52FD-AF47-BE4C-8E50-AB8E57EA5A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1800" y="80936"/>
            <a:ext cx="5972329" cy="411480"/>
          </a:xfrm>
        </p:spPr>
        <p:txBody>
          <a:bodyPr/>
          <a:lstStyle/>
          <a:p>
            <a:r>
              <a:rPr lang="en-US" dirty="0"/>
              <a:t>Activity: Cybersecurity Domain Exploration (15 mins)</a:t>
            </a:r>
          </a:p>
        </p:txBody>
      </p:sp>
    </p:spTree>
    <p:extLst>
      <p:ext uri="{BB962C8B-B14F-4D97-AF65-F5344CB8AC3E}">
        <p14:creationId xmlns:p14="http://schemas.microsoft.com/office/powerpoint/2010/main" val="198313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1FC1-1C2E-734A-B367-09647ABD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/>
          <a:lstStyle/>
          <a:p>
            <a:r>
              <a:rPr lang="en-US" dirty="0"/>
              <a:t>Cybersecurity Domains Discussed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6A305-8B22-6843-863C-1153A347EC44}"/>
              </a:ext>
            </a:extLst>
          </p:cNvPr>
          <p:cNvSpPr/>
          <p:nvPr/>
        </p:nvSpPr>
        <p:spPr>
          <a:xfrm>
            <a:off x="457200" y="914399"/>
            <a:ext cx="4114800" cy="987217"/>
          </a:xfrm>
          <a:prstGeom prst="rect">
            <a:avLst/>
          </a:prstGeom>
          <a:solidFill>
            <a:schemeClr val="accent4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Security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15FFB2-C09B-5542-B4F3-AA298C190349}"/>
              </a:ext>
            </a:extLst>
          </p:cNvPr>
          <p:cNvSpPr/>
          <p:nvPr/>
        </p:nvSpPr>
        <p:spPr>
          <a:xfrm>
            <a:off x="457200" y="1975325"/>
            <a:ext cx="4114800" cy="976771"/>
          </a:xfrm>
          <a:prstGeom prst="rect">
            <a:avLst/>
          </a:prstGeom>
          <a:solidFill>
            <a:srgbClr val="FFFF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Security Operation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409F95-9372-2D4D-B593-FC7F7B936600}"/>
              </a:ext>
            </a:extLst>
          </p:cNvPr>
          <p:cNvSpPr/>
          <p:nvPr/>
        </p:nvSpPr>
        <p:spPr>
          <a:xfrm>
            <a:off x="457200" y="3025805"/>
            <a:ext cx="4116296" cy="981576"/>
          </a:xfrm>
          <a:prstGeom prst="rect">
            <a:avLst/>
          </a:prstGeom>
          <a:solidFill>
            <a:srgbClr val="DFD4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Threat Intelligence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086EB3-D94F-DE45-A489-22BE78AC0D6E}"/>
              </a:ext>
            </a:extLst>
          </p:cNvPr>
          <p:cNvSpPr/>
          <p:nvPr/>
        </p:nvSpPr>
        <p:spPr>
          <a:xfrm>
            <a:off x="457200" y="4081090"/>
            <a:ext cx="4114800" cy="981576"/>
          </a:xfrm>
          <a:prstGeom prst="rect">
            <a:avLst/>
          </a:prstGeom>
          <a:solidFill>
            <a:srgbClr val="FF0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Risk Assessment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B8A910-F32F-7346-ACF6-FCC01BA98D4C}"/>
              </a:ext>
            </a:extLst>
          </p:cNvPr>
          <p:cNvSpPr/>
          <p:nvPr/>
        </p:nvSpPr>
        <p:spPr>
          <a:xfrm>
            <a:off x="2495550" y="5162993"/>
            <a:ext cx="4114800" cy="98157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Framework and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17214C-0CFA-8F42-BC24-1E9B1A4CFA35}"/>
              </a:ext>
            </a:extLst>
          </p:cNvPr>
          <p:cNvSpPr/>
          <p:nvPr/>
        </p:nvSpPr>
        <p:spPr>
          <a:xfrm>
            <a:off x="4667250" y="920040"/>
            <a:ext cx="4114800" cy="981576"/>
          </a:xfrm>
          <a:prstGeom prst="rect">
            <a:avLst/>
          </a:prstGeom>
          <a:solidFill>
            <a:schemeClr val="accent6">
              <a:lumMod val="60000"/>
              <a:lumOff val="40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Governance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FFD0FC-E80E-8D41-B3BA-C8BA5DDC5B28}"/>
              </a:ext>
            </a:extLst>
          </p:cNvPr>
          <p:cNvSpPr/>
          <p:nvPr/>
        </p:nvSpPr>
        <p:spPr>
          <a:xfrm>
            <a:off x="4648200" y="1968082"/>
            <a:ext cx="4114800" cy="981576"/>
          </a:xfrm>
          <a:prstGeom prst="rect">
            <a:avLst/>
          </a:prstGeom>
          <a:solidFill>
            <a:srgbClr val="C42C97">
              <a:alpha val="5372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Physical Security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997E14-2F2D-AA45-8189-3087D228A512}"/>
              </a:ext>
            </a:extLst>
          </p:cNvPr>
          <p:cNvSpPr/>
          <p:nvPr/>
        </p:nvSpPr>
        <p:spPr>
          <a:xfrm>
            <a:off x="4662170" y="3031117"/>
            <a:ext cx="4114800" cy="981576"/>
          </a:xfrm>
          <a:prstGeom prst="rect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Career 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9EA7E-D494-8A43-AE21-DC66354BC7A0}"/>
              </a:ext>
            </a:extLst>
          </p:cNvPr>
          <p:cNvSpPr/>
          <p:nvPr/>
        </p:nvSpPr>
        <p:spPr>
          <a:xfrm>
            <a:off x="4648200" y="4079159"/>
            <a:ext cx="4114800" cy="981576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User Education</a:t>
            </a:r>
          </a:p>
        </p:txBody>
      </p:sp>
    </p:spTree>
    <p:extLst>
      <p:ext uri="{BB962C8B-B14F-4D97-AF65-F5344CB8AC3E}">
        <p14:creationId xmlns:p14="http://schemas.microsoft.com/office/powerpoint/2010/main" val="295228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9740"/>
            <a:ext cx="6381750" cy="704060"/>
          </a:xfrm>
        </p:spPr>
        <p:txBody>
          <a:bodyPr/>
          <a:lstStyle/>
          <a:p>
            <a:r>
              <a:rPr lang="en-US" dirty="0"/>
              <a:t>Cybersecurity Careers</a:t>
            </a:r>
          </a:p>
        </p:txBody>
      </p:sp>
    </p:spTree>
    <p:extLst>
      <p:ext uri="{BB962C8B-B14F-4D97-AF65-F5344CB8AC3E}">
        <p14:creationId xmlns:p14="http://schemas.microsoft.com/office/powerpoint/2010/main" val="296062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6327AD-E5B3-7042-84C5-27DB4A5994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066800"/>
            <a:ext cx="8616470" cy="4968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Take a few minutes to search popular job listing websites (Indeed, LinkedIn, Dice) for “Cybersecurity Jobs”. 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sz="2600" dirty="0"/>
              <a:t>Be prepared to share:</a:t>
            </a:r>
          </a:p>
          <a:p>
            <a:r>
              <a:rPr lang="en-US" sz="2600" b="1" dirty="0"/>
              <a:t>What search terms did you use?</a:t>
            </a:r>
          </a:p>
          <a:p>
            <a:r>
              <a:rPr lang="en-US" sz="2600" b="1" dirty="0"/>
              <a:t>How many jobs did you find?</a:t>
            </a:r>
          </a:p>
          <a:p>
            <a:r>
              <a:rPr lang="en-US" sz="2600" b="1" dirty="0"/>
              <a:t>What did the job descriptions entail? </a:t>
            </a:r>
          </a:p>
          <a:p>
            <a:r>
              <a:rPr lang="en-US" sz="2600" b="1" dirty="0"/>
              <a:t>What skills / qualifications did you see frequently?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F8AB7-8D49-C648-B926-164FB6B8D4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80936"/>
            <a:ext cx="6200929" cy="411480"/>
          </a:xfrm>
        </p:spPr>
        <p:txBody>
          <a:bodyPr/>
          <a:lstStyle/>
          <a:p>
            <a:r>
              <a:rPr lang="en-US" dirty="0"/>
              <a:t>Activity: Finding a Job in Security… </a:t>
            </a:r>
            <a:r>
              <a:rPr lang="en-US" i="1" dirty="0"/>
              <a:t>Blindly</a:t>
            </a:r>
            <a:r>
              <a:rPr lang="en-US" dirty="0"/>
              <a:t> (5 Min)</a:t>
            </a:r>
          </a:p>
        </p:txBody>
      </p:sp>
    </p:spTree>
    <p:extLst>
      <p:ext uri="{BB962C8B-B14F-4D97-AF65-F5344CB8AC3E}">
        <p14:creationId xmlns:p14="http://schemas.microsoft.com/office/powerpoint/2010/main" val="284840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1FC1-1C2E-734A-B367-09647ABD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/>
          <a:lstStyle/>
          <a:p>
            <a:r>
              <a:rPr lang="en-US" dirty="0"/>
              <a:t>Sample (Entry Level) Cybersecurity Titles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015171-32BE-AF40-8476-19A95B2BB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511905"/>
              </p:ext>
            </p:extLst>
          </p:nvPr>
        </p:nvGraphicFramePr>
        <p:xfrm>
          <a:off x="338667" y="914400"/>
          <a:ext cx="8500532" cy="456462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818970">
                  <a:extLst>
                    <a:ext uri="{9D8B030D-6E8A-4147-A177-3AD203B41FA5}">
                      <a16:colId xmlns:a16="http://schemas.microsoft.com/office/drawing/2014/main" val="4131211719"/>
                    </a:ext>
                  </a:extLst>
                </a:gridCol>
                <a:gridCol w="2629402">
                  <a:extLst>
                    <a:ext uri="{9D8B030D-6E8A-4147-A177-3AD203B41FA5}">
                      <a16:colId xmlns:a16="http://schemas.microsoft.com/office/drawing/2014/main" val="2776651833"/>
                    </a:ext>
                  </a:extLst>
                </a:gridCol>
                <a:gridCol w="1872998">
                  <a:extLst>
                    <a:ext uri="{9D8B030D-6E8A-4147-A177-3AD203B41FA5}">
                      <a16:colId xmlns:a16="http://schemas.microsoft.com/office/drawing/2014/main" val="3696223675"/>
                    </a:ext>
                  </a:extLst>
                </a:gridCol>
                <a:gridCol w="2179162">
                  <a:extLst>
                    <a:ext uri="{9D8B030D-6E8A-4147-A177-3AD203B41FA5}">
                      <a16:colId xmlns:a16="http://schemas.microsoft.com/office/drawing/2014/main" val="1469525018"/>
                    </a:ext>
                  </a:extLst>
                </a:gridCol>
              </a:tblGrid>
              <a:tr h="76478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Security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Security Operations Center (SOC)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Security Engineer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Systems Engineer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26580870"/>
                  </a:ext>
                </a:extLst>
              </a:tr>
              <a:tr h="8363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Cyber Threat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Cyber Defense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Incident Response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Intelligence Analyst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079121175"/>
                  </a:ext>
                </a:extLst>
              </a:tr>
              <a:tr h="8363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Information Assurance Technician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Risk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Forensics Investigator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Systems Administrator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454813266"/>
                  </a:ext>
                </a:extLst>
              </a:tr>
              <a:tr h="8363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Network Engineer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IT Auditor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Application Security Engineer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Penetration Tester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218849567"/>
                  </a:ext>
                </a:extLst>
              </a:tr>
              <a:tr h="76478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Information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Systems Security Analyst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IT Specialist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Web Engineer – Application Security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16717533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7E9D250-00B9-F049-8962-090303E02983}"/>
              </a:ext>
            </a:extLst>
          </p:cNvPr>
          <p:cNvSpPr txBox="1">
            <a:spLocks/>
          </p:cNvSpPr>
          <p:nvPr/>
        </p:nvSpPr>
        <p:spPr>
          <a:xfrm>
            <a:off x="152400" y="5638800"/>
            <a:ext cx="8763000" cy="7071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Knowing the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correct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job titles and job types is the first step towards pursuing a career in the space. Be precise in your search!</a:t>
            </a:r>
          </a:p>
        </p:txBody>
      </p:sp>
    </p:spTree>
    <p:extLst>
      <p:ext uri="{BB962C8B-B14F-4D97-AF65-F5344CB8AC3E}">
        <p14:creationId xmlns:p14="http://schemas.microsoft.com/office/powerpoint/2010/main" val="83702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F8AB7-8D49-C648-B926-164FB6B8D4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0" y="80936"/>
            <a:ext cx="5896129" cy="502376"/>
          </a:xfrm>
        </p:spPr>
        <p:txBody>
          <a:bodyPr/>
          <a:lstStyle/>
          <a:p>
            <a:r>
              <a:rPr lang="en-US" dirty="0"/>
              <a:t>Activity: Finding a Job in Security… </a:t>
            </a:r>
            <a:r>
              <a:rPr lang="en-US" i="1" dirty="0"/>
              <a:t>Clearly</a:t>
            </a:r>
            <a:r>
              <a:rPr lang="en-US" dirty="0"/>
              <a:t> (10 Min)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22525FA-A655-0D40-80BF-DAEE23A659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Select any three of the job titles shown on the previous slide and repeat the job search exercise.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sz="2600" dirty="0"/>
              <a:t>Be prepared to share:</a:t>
            </a:r>
          </a:p>
          <a:p>
            <a:r>
              <a:rPr lang="en-US" sz="2600" b="1" dirty="0"/>
              <a:t>What search terms did you use?</a:t>
            </a:r>
          </a:p>
          <a:p>
            <a:r>
              <a:rPr lang="en-US" sz="2600" b="1" dirty="0"/>
              <a:t>How many jobs did you find?</a:t>
            </a:r>
          </a:p>
          <a:p>
            <a:r>
              <a:rPr lang="en-US" sz="2600" b="1" dirty="0"/>
              <a:t>What did the job descriptions entail? </a:t>
            </a:r>
          </a:p>
          <a:p>
            <a:r>
              <a:rPr lang="en-US" sz="2600" b="1" dirty="0"/>
              <a:t>What skills / qualifications did you see frequently?</a:t>
            </a:r>
          </a:p>
          <a:p>
            <a:r>
              <a:rPr lang="en-US" sz="2600" b="1" dirty="0"/>
              <a:t>Is there anything surprising that stands out to you?</a:t>
            </a:r>
          </a:p>
        </p:txBody>
      </p:sp>
    </p:spTree>
    <p:extLst>
      <p:ext uri="{BB962C8B-B14F-4D97-AF65-F5344CB8AC3E}">
        <p14:creationId xmlns:p14="http://schemas.microsoft.com/office/powerpoint/2010/main" val="113277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246A8-F75F-CD4F-8F0A-58DB7FDD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Your Why…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D7FBA-01D2-EA4C-8059-6558B6CCA9E6}"/>
              </a:ext>
            </a:extLst>
          </p:cNvPr>
          <p:cNvSpPr txBox="1"/>
          <p:nvPr/>
        </p:nvSpPr>
        <p:spPr>
          <a:xfrm>
            <a:off x="152400" y="914400"/>
            <a:ext cx="8839200" cy="517064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“Change my life from better to best”</a:t>
            </a:r>
          </a:p>
          <a:p>
            <a:pPr algn="ctr"/>
            <a:r>
              <a:rPr lang="en-US" sz="2200" dirty="0"/>
              <a:t>“Make money doing something I enjoy”</a:t>
            </a:r>
          </a:p>
          <a:p>
            <a:pPr algn="ctr"/>
            <a:r>
              <a:rPr lang="en-US" sz="2200" dirty="0"/>
              <a:t>“I’m here because I’m a father and a husband. And we need money”</a:t>
            </a:r>
          </a:p>
          <a:p>
            <a:pPr algn="ctr"/>
            <a:r>
              <a:rPr lang="en-US" sz="2200" dirty="0"/>
              <a:t>“Looking to work less and make more”</a:t>
            </a:r>
          </a:p>
          <a:p>
            <a:pPr algn="ctr"/>
            <a:r>
              <a:rPr lang="en-US" sz="2200" dirty="0"/>
              <a:t>“I’m an entrepreneur looking to expand solutions for businesses”</a:t>
            </a:r>
          </a:p>
          <a:p>
            <a:pPr algn="ctr"/>
            <a:r>
              <a:rPr lang="en-US" sz="2200" dirty="0"/>
              <a:t>“Always had a passion for technology. I’d like to pursue that”</a:t>
            </a:r>
          </a:p>
          <a:p>
            <a:pPr algn="ctr"/>
            <a:r>
              <a:rPr lang="en-US" sz="2200" dirty="0"/>
              <a:t>“Learn and gain”</a:t>
            </a:r>
          </a:p>
          <a:p>
            <a:pPr algn="ctr"/>
            <a:r>
              <a:rPr lang="en-US" sz="2200" dirty="0"/>
              <a:t>“Work for fun and not money”</a:t>
            </a:r>
          </a:p>
          <a:p>
            <a:pPr algn="ctr"/>
            <a:r>
              <a:rPr lang="en-US" sz="2200" dirty="0"/>
              <a:t>“Further my career and get my dream job”</a:t>
            </a:r>
          </a:p>
          <a:p>
            <a:pPr algn="ctr"/>
            <a:r>
              <a:rPr lang="en-US" sz="2200" dirty="0"/>
              <a:t>“Secure the financial future for my family”</a:t>
            </a:r>
          </a:p>
          <a:p>
            <a:pPr algn="ctr"/>
            <a:r>
              <a:rPr lang="en-US" sz="2200" dirty="0"/>
              <a:t>“New route and new opportunity”</a:t>
            </a:r>
          </a:p>
          <a:p>
            <a:pPr algn="ctr"/>
            <a:r>
              <a:rPr lang="en-US" sz="2200" dirty="0"/>
              <a:t>“Gain a new challenge.”</a:t>
            </a:r>
          </a:p>
          <a:p>
            <a:pPr algn="ctr"/>
            <a:r>
              <a:rPr lang="en-US" sz="2200" dirty="0"/>
              <a:t>“Bring skills to the world of automation and controls”</a:t>
            </a:r>
          </a:p>
          <a:p>
            <a:pPr algn="ctr"/>
            <a:r>
              <a:rPr lang="en-US" sz="2200" dirty="0"/>
              <a:t>“Take the next step by pursuing cybersecurity”</a:t>
            </a:r>
            <a:br>
              <a:rPr lang="en-US" sz="2200" dirty="0"/>
            </a:br>
            <a:r>
              <a:rPr lang="en-US" sz="2200" dirty="0"/>
              <a:t>“Add to my skillset”</a:t>
            </a:r>
          </a:p>
        </p:txBody>
      </p:sp>
    </p:spTree>
    <p:extLst>
      <p:ext uri="{BB962C8B-B14F-4D97-AF65-F5344CB8AC3E}">
        <p14:creationId xmlns:p14="http://schemas.microsoft.com/office/powerpoint/2010/main" val="144153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1FC1-1C2E-734A-B367-09647ABD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/>
          <a:lstStyle/>
          <a:p>
            <a:r>
              <a:rPr lang="en-US" dirty="0"/>
              <a:t>Career Context (The Demand)</a:t>
            </a:r>
          </a:p>
        </p:txBody>
      </p:sp>
      <p:sp>
        <p:nvSpPr>
          <p:cNvPr id="3" name="Shape 78">
            <a:extLst>
              <a:ext uri="{FF2B5EF4-FFF2-40B4-BE49-F238E27FC236}">
                <a16:creationId xmlns:a16="http://schemas.microsoft.com/office/drawing/2014/main" id="{54396481-39B3-8346-A14D-41453FAE2548}"/>
              </a:ext>
            </a:extLst>
          </p:cNvPr>
          <p:cNvSpPr txBox="1"/>
          <p:nvPr/>
        </p:nvSpPr>
        <p:spPr>
          <a:xfrm>
            <a:off x="304800" y="914400"/>
            <a:ext cx="8458200" cy="457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to a report from Frost and Sullivan and (ISC)</a:t>
            </a:r>
            <a:r>
              <a:rPr lang="en-US" sz="2400" baseline="30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there will be more than </a:t>
            </a:r>
            <a:r>
              <a:rPr lang="en-US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 million unfilled cybersecurity positions by 2020.</a:t>
            </a:r>
          </a:p>
          <a:p>
            <a:pPr marL="342900" lvl="0" indent="-342900">
              <a:buSzPct val="100000"/>
              <a:buFont typeface="Arial" charset="0"/>
              <a:buChar char="•"/>
            </a:pPr>
            <a:endParaRPr lang="en-US" sz="24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similar report conducted by ISACA found:</a:t>
            </a:r>
          </a:p>
          <a:p>
            <a:pPr marL="342900" lvl="0" indent="-342900">
              <a:buSzPct val="100000"/>
              <a:buFont typeface="Arial" charset="0"/>
              <a:buChar char="•"/>
            </a:pPr>
            <a:endParaRPr lang="en-US" sz="24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SzPct val="100000"/>
              <a:buFont typeface="Arial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53% of organizations experience delays 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long as 6 months to find qualified cybersecurity candidates</a:t>
            </a:r>
            <a:r>
              <a:rPr lang="en-US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>
              <a:buSzPct val="100000"/>
              <a:buFont typeface="Arial" charset="0"/>
              <a:buChar char="•"/>
            </a:pPr>
            <a:endParaRPr lang="en-US" sz="2400" b="1" baseline="30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SzPct val="100000"/>
              <a:buFont typeface="Arial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Cybersecurity jobs grew at a rate 3x 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fast as IT jobs as a whole between 2010-2014.</a:t>
            </a:r>
          </a:p>
          <a:p>
            <a:pPr marL="342900" lvl="0" indent="-342900">
              <a:buSzPct val="100000"/>
              <a:buFont typeface="Arial" charset="0"/>
              <a:buChar char="•"/>
            </a:pPr>
            <a:endParaRPr lang="en-US" sz="2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SzPct val="100000"/>
              <a:buFont typeface="Arial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84% of organizations believe half or fewer 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its applicants for open security jobs are qualified. </a:t>
            </a:r>
          </a:p>
          <a:p>
            <a:pPr marL="342900" lvl="0" indent="-342900">
              <a:buSzPct val="100000"/>
              <a:buFont typeface="Arial" charset="0"/>
              <a:buChar char="•"/>
            </a:pPr>
            <a:endParaRPr lang="en-US" sz="2400" b="1" baseline="30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58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1FC1-1C2E-734A-B367-09647ABD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/>
          <a:lstStyle/>
          <a:p>
            <a:r>
              <a:rPr lang="en-US" dirty="0"/>
              <a:t>Career Context (The Reality)</a:t>
            </a:r>
          </a:p>
        </p:txBody>
      </p:sp>
      <p:sp>
        <p:nvSpPr>
          <p:cNvPr id="4" name="Shape 78">
            <a:extLst>
              <a:ext uri="{FF2B5EF4-FFF2-40B4-BE49-F238E27FC236}">
                <a16:creationId xmlns:a16="http://schemas.microsoft.com/office/drawing/2014/main" id="{ACE0F149-105B-E846-846C-6AF8C9A76A98}"/>
              </a:ext>
            </a:extLst>
          </p:cNvPr>
          <p:cNvSpPr txBox="1"/>
          <p:nvPr/>
        </p:nvSpPr>
        <p:spPr>
          <a:xfrm>
            <a:off x="304800" y="2438400"/>
            <a:ext cx="8458200" cy="7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to (ISC)</a:t>
            </a:r>
            <a:r>
              <a:rPr lang="en-US" sz="3600" baseline="30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 full </a:t>
            </a:r>
            <a:r>
              <a:rPr lang="en-US" sz="3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87% </a:t>
            </a:r>
            <a:r>
              <a:rPr lang="en-US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all cybersecurity professionals started their careers doing something different. </a:t>
            </a:r>
            <a:endParaRPr lang="en-US" sz="3600" baseline="30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98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>
            <a:normAutofit/>
          </a:bodyPr>
          <a:lstStyle/>
          <a:p>
            <a:r>
              <a:rPr lang="en-US" dirty="0"/>
              <a:t>Career Context (Desired Skills)</a:t>
            </a:r>
          </a:p>
        </p:txBody>
      </p:sp>
      <p:sp>
        <p:nvSpPr>
          <p:cNvPr id="3" name="Oval 2"/>
          <p:cNvSpPr/>
          <p:nvPr/>
        </p:nvSpPr>
        <p:spPr>
          <a:xfrm>
            <a:off x="1447800" y="762000"/>
            <a:ext cx="3505200" cy="3505200"/>
          </a:xfrm>
          <a:prstGeom prst="ellipse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267200" y="806646"/>
            <a:ext cx="3505200" cy="3505200"/>
          </a:xfrm>
          <a:prstGeom prst="ellipse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95600" y="2362200"/>
            <a:ext cx="3505200" cy="3505200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0" y="1886732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“Tickets”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Certifications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2223" y="1904448"/>
            <a:ext cx="1896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“Tenets”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Core Knowledge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81400" y="4330407"/>
            <a:ext cx="1981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“Tools”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Applied Skills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978944"/>
            <a:ext cx="1447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Certifications like Network+, Security+, CEH, and CISSP establish a baseline level of competency and are seen as a rite-of-passage for many jobs.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2400" y="763501"/>
            <a:ext cx="12757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Core knowledge of topics like Networking, TCP/IP, OSP layers, and encryption provide a common language around theory and fundamentals.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58674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Proficiency with modern tools like Wireshark, Kali Linux, basic programming, and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Metasploit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ultimately drive a professional towards being a practitioner in the field.</a:t>
            </a:r>
          </a:p>
        </p:txBody>
      </p:sp>
    </p:spTree>
    <p:extLst>
      <p:ext uri="{BB962C8B-B14F-4D97-AF65-F5344CB8AC3E}">
        <p14:creationId xmlns:p14="http://schemas.microsoft.com/office/powerpoint/2010/main" val="378722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653854"/>
          </a:xfrm>
        </p:spPr>
        <p:txBody>
          <a:bodyPr/>
          <a:lstStyle/>
          <a:p>
            <a:r>
              <a:rPr lang="en-US" dirty="0"/>
              <a:t>Career Context (Common Pathways)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838200"/>
            <a:ext cx="9144000" cy="4604114"/>
          </a:xfrm>
          <a:prstGeom prst="rect">
            <a:avLst/>
          </a:prstGeom>
          <a:solidFill>
            <a:schemeClr val="accent3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/>
          <p:cNvSpPr/>
          <p:nvPr/>
        </p:nvSpPr>
        <p:spPr>
          <a:xfrm>
            <a:off x="756029" y="1237222"/>
            <a:ext cx="1447800" cy="1143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/>
          <p:cNvSpPr/>
          <p:nvPr/>
        </p:nvSpPr>
        <p:spPr>
          <a:xfrm>
            <a:off x="2351124" y="1251736"/>
            <a:ext cx="1447800" cy="1143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2351124" y="3951438"/>
            <a:ext cx="1447800" cy="1143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/>
          <p:cNvSpPr/>
          <p:nvPr/>
        </p:nvSpPr>
        <p:spPr>
          <a:xfrm>
            <a:off x="3946219" y="1244624"/>
            <a:ext cx="1447800" cy="1143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/>
          <p:cNvSpPr/>
          <p:nvPr/>
        </p:nvSpPr>
        <p:spPr>
          <a:xfrm>
            <a:off x="2351124" y="2578489"/>
            <a:ext cx="1447800" cy="1143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/>
          <p:cNvSpPr/>
          <p:nvPr/>
        </p:nvSpPr>
        <p:spPr>
          <a:xfrm>
            <a:off x="3946219" y="3951438"/>
            <a:ext cx="1447800" cy="1143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/>
          <p:cNvSpPr/>
          <p:nvPr/>
        </p:nvSpPr>
        <p:spPr>
          <a:xfrm>
            <a:off x="5577434" y="1251735"/>
            <a:ext cx="1591466" cy="393699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69674" y="1538268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Tech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Enthusiast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24387" y="1565713"/>
            <a:ext cx="1348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Help Desk /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IT Support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17430" y="1449016"/>
            <a:ext cx="1167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Network /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71520" y="2838238"/>
            <a:ext cx="1007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MIS / CS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Degree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29228" y="4230550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Consultant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25553" y="4230550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Risk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Analyst</a:t>
            </a:r>
          </a:p>
        </p:txBody>
      </p:sp>
      <p:sp>
        <p:nvSpPr>
          <p:cNvPr id="35" name="Rectangle: Rounded Corners 34"/>
          <p:cNvSpPr/>
          <p:nvPr/>
        </p:nvSpPr>
        <p:spPr>
          <a:xfrm>
            <a:off x="7359573" y="1251735"/>
            <a:ext cx="1591466" cy="393699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716479" y="1463473"/>
            <a:ext cx="131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Analyst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52679" y="1463473"/>
            <a:ext cx="1434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Penetration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Testing Lead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564509" y="2247477"/>
            <a:ext cx="1210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Digital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Forensics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608287" y="2681625"/>
            <a:ext cx="1531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Systems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Administrator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364936" y="3286950"/>
            <a:ext cx="1609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Cybersecurity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89969" y="4149261"/>
            <a:ext cx="1359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Application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Security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Consultant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27705" y="4104755"/>
            <a:ext cx="1292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IT Security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</a:p>
        </p:txBody>
      </p:sp>
      <p:sp>
        <p:nvSpPr>
          <p:cNvPr id="45" name="Arrow: Right 44"/>
          <p:cNvSpPr/>
          <p:nvPr/>
        </p:nvSpPr>
        <p:spPr>
          <a:xfrm>
            <a:off x="2046749" y="1565713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/>
          <p:cNvSpPr/>
          <p:nvPr/>
        </p:nvSpPr>
        <p:spPr>
          <a:xfrm>
            <a:off x="3707590" y="1628052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/>
          <p:cNvSpPr/>
          <p:nvPr/>
        </p:nvSpPr>
        <p:spPr>
          <a:xfrm>
            <a:off x="5312098" y="1616832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/>
          <p:cNvSpPr/>
          <p:nvPr/>
        </p:nvSpPr>
        <p:spPr>
          <a:xfrm>
            <a:off x="5330448" y="4323921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/>
          <p:cNvSpPr/>
          <p:nvPr/>
        </p:nvSpPr>
        <p:spPr>
          <a:xfrm>
            <a:off x="3673102" y="4273380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/>
          <p:cNvSpPr/>
          <p:nvPr/>
        </p:nvSpPr>
        <p:spPr>
          <a:xfrm>
            <a:off x="7061535" y="2922966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68221" y="838200"/>
            <a:ext cx="898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 Years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16113" y="838200"/>
            <a:ext cx="1081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1-2 Years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55427" y="838200"/>
            <a:ext cx="1081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2-4 Years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786061" y="838200"/>
            <a:ext cx="1081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4-6 Years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534150" y="838200"/>
            <a:ext cx="1195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6-10 Years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3736" y="1565713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3736" y="2922968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43736" y="4272802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2" name="TextBox 61"/>
          <p:cNvSpPr txBox="1"/>
          <p:nvPr/>
        </p:nvSpPr>
        <p:spPr>
          <a:xfrm rot="16200000">
            <a:off x="-332075" y="3102941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Pathway</a:t>
            </a:r>
          </a:p>
        </p:txBody>
      </p:sp>
      <p:sp>
        <p:nvSpPr>
          <p:cNvPr id="58" name="Rectangle: Rounded Corners 23"/>
          <p:cNvSpPr/>
          <p:nvPr/>
        </p:nvSpPr>
        <p:spPr>
          <a:xfrm>
            <a:off x="3946219" y="2577654"/>
            <a:ext cx="1447800" cy="1143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4001933" y="2738163"/>
            <a:ext cx="1372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Analyst /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</a:p>
        </p:txBody>
      </p:sp>
      <p:sp>
        <p:nvSpPr>
          <p:cNvPr id="65" name="Arrow: Right 47"/>
          <p:cNvSpPr/>
          <p:nvPr/>
        </p:nvSpPr>
        <p:spPr>
          <a:xfrm>
            <a:off x="3688636" y="2918402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/>
          <p:cNvSpPr/>
          <p:nvPr/>
        </p:nvSpPr>
        <p:spPr>
          <a:xfrm>
            <a:off x="5334000" y="2901649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77228" y="5430075"/>
            <a:ext cx="8714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While it’s possible to leap frog between steps a bit, to some degree the cybersecurity industry is looking for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proven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experience in hiring. If you’re new to the field, you may have to take lumps to get your foot in the door.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Remember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 This is a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career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you are building.</a:t>
            </a:r>
          </a:p>
        </p:txBody>
      </p:sp>
    </p:spTree>
    <p:extLst>
      <p:ext uri="{BB962C8B-B14F-4D97-AF65-F5344CB8AC3E}">
        <p14:creationId xmlns:p14="http://schemas.microsoft.com/office/powerpoint/2010/main" val="136450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9740"/>
            <a:ext cx="6381750" cy="704060"/>
          </a:xfrm>
        </p:spPr>
        <p:txBody>
          <a:bodyPr/>
          <a:lstStyle/>
          <a:p>
            <a:r>
              <a:rPr lang="en-US" dirty="0"/>
              <a:t>Fireside Chat</a:t>
            </a:r>
          </a:p>
        </p:txBody>
      </p:sp>
    </p:spTree>
    <p:extLst>
      <p:ext uri="{BB962C8B-B14F-4D97-AF65-F5344CB8AC3E}">
        <p14:creationId xmlns:p14="http://schemas.microsoft.com/office/powerpoint/2010/main" val="2378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147B18-1EB3-F145-BD28-6E637636F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0" b="13750"/>
          <a:stretch/>
        </p:blipFill>
        <p:spPr>
          <a:xfrm>
            <a:off x="0" y="152400"/>
            <a:ext cx="9144000" cy="4800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A541DD-7493-1A4C-B297-B9EADD9E423D}"/>
              </a:ext>
            </a:extLst>
          </p:cNvPr>
          <p:cNvSpPr txBox="1"/>
          <p:nvPr/>
        </p:nvSpPr>
        <p:spPr>
          <a:xfrm>
            <a:off x="381000" y="5105400"/>
            <a:ext cx="8610600" cy="110799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For the next hour, we’ll be having a fireside chat with our Instructors and TAs to hear their career stories, get their perspectives on industry, and tips for breaking into the field.</a:t>
            </a:r>
          </a:p>
        </p:txBody>
      </p:sp>
    </p:spTree>
    <p:extLst>
      <p:ext uri="{BB962C8B-B14F-4D97-AF65-F5344CB8AC3E}">
        <p14:creationId xmlns:p14="http://schemas.microsoft.com/office/powerpoint/2010/main" val="11976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9740"/>
            <a:ext cx="6381750" cy="704060"/>
          </a:xfrm>
        </p:spPr>
        <p:txBody>
          <a:bodyPr/>
          <a:lstStyle/>
          <a:p>
            <a:r>
              <a:rPr lang="en-US" dirty="0"/>
              <a:t>Preview of Next Week</a:t>
            </a:r>
          </a:p>
        </p:txBody>
      </p:sp>
    </p:spTree>
    <p:extLst>
      <p:ext uri="{BB962C8B-B14F-4D97-AF65-F5344CB8AC3E}">
        <p14:creationId xmlns:p14="http://schemas.microsoft.com/office/powerpoint/2010/main" val="24350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A541DD-7493-1A4C-B297-B9EADD9E423D}"/>
              </a:ext>
            </a:extLst>
          </p:cNvPr>
          <p:cNvSpPr txBox="1"/>
          <p:nvPr/>
        </p:nvSpPr>
        <p:spPr>
          <a:xfrm>
            <a:off x="304800" y="4250323"/>
            <a:ext cx="8610600" cy="212365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b="1" u="sng" dirty="0"/>
              <a:t>Fair Warning:</a:t>
            </a:r>
            <a:br>
              <a:rPr lang="en-US" sz="2200" b="1" dirty="0"/>
            </a:br>
            <a:r>
              <a:rPr lang="en-US" sz="2200" dirty="0"/>
              <a:t>Right off the bat, over the next two weeks we’ll be </a:t>
            </a:r>
            <a:r>
              <a:rPr lang="en-US" sz="2200" i="1" u="sng" dirty="0"/>
              <a:t>ratcheting</a:t>
            </a:r>
            <a:r>
              <a:rPr lang="en-US" sz="2200" dirty="0"/>
              <a:t> up the challenge level in this class. If you are unfamiliar with the command line or programming – be prepared to put in some sweat. 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Time to skill up!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FE44-B48B-AD44-B493-BCFDB4699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98" b="19460"/>
          <a:stretch/>
        </p:blipFill>
        <p:spPr>
          <a:xfrm>
            <a:off x="1219200" y="2209800"/>
            <a:ext cx="6324600" cy="175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21DB8D-6B2D-4A4F-8FE9-39C8AB0D8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99" b="15001"/>
          <a:stretch/>
        </p:blipFill>
        <p:spPr>
          <a:xfrm>
            <a:off x="283028" y="76200"/>
            <a:ext cx="870857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A541DD-7493-1A4C-B297-B9EADD9E423D}"/>
              </a:ext>
            </a:extLst>
          </p:cNvPr>
          <p:cNvSpPr txBox="1"/>
          <p:nvPr/>
        </p:nvSpPr>
        <p:spPr>
          <a:xfrm>
            <a:off x="304800" y="5029200"/>
            <a:ext cx="8610600" cy="8309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/>
              <a:t>Don’t worry. It will be fun!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FE44-B48B-AD44-B493-BCFDB4699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98" b="19460"/>
          <a:stretch/>
        </p:blipFill>
        <p:spPr>
          <a:xfrm>
            <a:off x="1219200" y="2209800"/>
            <a:ext cx="6324600" cy="175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21DB8D-6B2D-4A4F-8FE9-39C8AB0D8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99" b="15001"/>
          <a:stretch/>
        </p:blipFill>
        <p:spPr>
          <a:xfrm>
            <a:off x="283028" y="76200"/>
            <a:ext cx="870857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9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9740"/>
            <a:ext cx="6381750" cy="704060"/>
          </a:xfrm>
        </p:spPr>
        <p:txBody>
          <a:bodyPr/>
          <a:lstStyle/>
          <a:p>
            <a:r>
              <a:rPr lang="en-US" dirty="0"/>
              <a:t>Lunch / Homework Time</a:t>
            </a:r>
          </a:p>
        </p:txBody>
      </p:sp>
    </p:spTree>
    <p:extLst>
      <p:ext uri="{BB962C8B-B14F-4D97-AF65-F5344CB8AC3E}">
        <p14:creationId xmlns:p14="http://schemas.microsoft.com/office/powerpoint/2010/main" val="199636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246A8-F75F-CD4F-8F0A-58DB7FDD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Only It Were So Easy…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B0423-DC21-8743-A11F-BA9BA0382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10"/>
          <a:stretch/>
        </p:blipFill>
        <p:spPr>
          <a:xfrm>
            <a:off x="609600" y="762000"/>
            <a:ext cx="7924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01BFD77-A2F9-614C-B59C-E8511C2E7182}"/>
              </a:ext>
            </a:extLst>
          </p:cNvPr>
          <p:cNvGrpSpPr/>
          <p:nvPr/>
        </p:nvGrpSpPr>
        <p:grpSpPr>
          <a:xfrm>
            <a:off x="-10318" y="0"/>
            <a:ext cx="9154318" cy="4267200"/>
            <a:chOff x="-66305" y="0"/>
            <a:chExt cx="10789017" cy="5029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8741AA-D36E-3347-AF91-036A86885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20331" y="0"/>
              <a:ext cx="5602381" cy="502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8F9F84-407C-E041-A72B-B0203F1A4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6305" y="0"/>
              <a:ext cx="5186636" cy="50292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5D7465-0A84-3F4F-BDAF-F2DBCD72746B}"/>
              </a:ext>
            </a:extLst>
          </p:cNvPr>
          <p:cNvSpPr txBox="1"/>
          <p:nvPr/>
        </p:nvSpPr>
        <p:spPr>
          <a:xfrm>
            <a:off x="304800" y="4758154"/>
            <a:ext cx="8610600" cy="1107996"/>
          </a:xfrm>
          <a:prstGeom prst="rect">
            <a:avLst/>
          </a:prstGeom>
          <a:noFill/>
          <a:ln w="38100">
            <a:noFill/>
            <a:prstDash val="sys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b="1" u="sng" dirty="0"/>
              <a:t>Remember</a:t>
            </a:r>
            <a:br>
              <a:rPr lang="en-US" sz="2200" b="1" u="sng" dirty="0"/>
            </a:br>
            <a:r>
              <a:rPr lang="en-US" sz="2200" dirty="0"/>
              <a:t>Week 1 Homework is due this Tuesday (7/31) at the start of class.</a:t>
            </a:r>
          </a:p>
          <a:p>
            <a:pPr algn="ctr"/>
            <a:r>
              <a:rPr lang="en-US" sz="2200" dirty="0"/>
              <a:t>We’ll be here today after lunch and during office hours to help.</a:t>
            </a:r>
          </a:p>
        </p:txBody>
      </p:sp>
    </p:spTree>
    <p:extLst>
      <p:ext uri="{BB962C8B-B14F-4D97-AF65-F5344CB8AC3E}">
        <p14:creationId xmlns:p14="http://schemas.microsoft.com/office/powerpoint/2010/main" val="428452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C68B-22FE-4817-BEE3-75D9BF9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9740"/>
            <a:ext cx="6381750" cy="704060"/>
          </a:xfrm>
        </p:spPr>
        <p:txBody>
          <a:bodyPr/>
          <a:lstStyle/>
          <a:p>
            <a:r>
              <a:rPr lang="en-US" dirty="0"/>
              <a:t>Discussions / Questions</a:t>
            </a:r>
          </a:p>
        </p:txBody>
      </p:sp>
    </p:spTree>
    <p:extLst>
      <p:ext uri="{BB962C8B-B14F-4D97-AF65-F5344CB8AC3E}">
        <p14:creationId xmlns:p14="http://schemas.microsoft.com/office/powerpoint/2010/main" val="22258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10600" cy="653854"/>
          </a:xfrm>
        </p:spPr>
        <p:txBody>
          <a:bodyPr/>
          <a:lstStyle/>
          <a:p>
            <a:r>
              <a:rPr lang="en-US" dirty="0"/>
              <a:t>The Security Seeker’s 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E7754-1811-EE41-9B03-E587431664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" r="36884"/>
          <a:stretch/>
        </p:blipFill>
        <p:spPr>
          <a:xfrm>
            <a:off x="304800" y="762000"/>
            <a:ext cx="4724400" cy="541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10475-3C2F-C84B-AADC-D6ED11F118CD}"/>
              </a:ext>
            </a:extLst>
          </p:cNvPr>
          <p:cNvSpPr txBox="1"/>
          <p:nvPr/>
        </p:nvSpPr>
        <p:spPr>
          <a:xfrm>
            <a:off x="5181600" y="905107"/>
            <a:ext cx="3733800" cy="517064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Figuring out how to </a:t>
            </a:r>
            <a:r>
              <a:rPr lang="en-US" sz="3000" i="1" dirty="0"/>
              <a:t>enter</a:t>
            </a:r>
            <a:r>
              <a:rPr lang="en-US" sz="3000" dirty="0"/>
              <a:t> the field of cybersecurity can be daunting and confusing.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Part of the challenge lies in understanding the confines of the industry.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2F65F0-E232-ED43-94B2-8079D79685DE}"/>
              </a:ext>
            </a:extLst>
          </p:cNvPr>
          <p:cNvSpPr txBox="1"/>
          <p:nvPr/>
        </p:nvSpPr>
        <p:spPr>
          <a:xfrm>
            <a:off x="3505200" y="5334000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Hire me </a:t>
            </a:r>
          </a:p>
          <a:p>
            <a:r>
              <a:rPr lang="en-US" sz="20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please...</a:t>
            </a:r>
          </a:p>
        </p:txBody>
      </p:sp>
    </p:spTree>
    <p:extLst>
      <p:ext uri="{BB962C8B-B14F-4D97-AF65-F5344CB8AC3E}">
        <p14:creationId xmlns:p14="http://schemas.microsoft.com/office/powerpoint/2010/main" val="137112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095EEC-C6E4-9A48-9169-D920082C5BD6}"/>
              </a:ext>
            </a:extLst>
          </p:cNvPr>
          <p:cNvSpPr txBox="1"/>
          <p:nvPr/>
        </p:nvSpPr>
        <p:spPr>
          <a:xfrm>
            <a:off x="304800" y="5105400"/>
            <a:ext cx="861060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In today’s class we’ll spend time talking about two important topics...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34C67-7EAD-6543-911B-CC37C6B7A0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79"/>
          <a:stretch/>
        </p:blipFill>
        <p:spPr>
          <a:xfrm>
            <a:off x="0" y="-16933"/>
            <a:ext cx="9144000" cy="512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6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10600" cy="653854"/>
          </a:xfrm>
        </p:spPr>
        <p:txBody>
          <a:bodyPr/>
          <a:lstStyle/>
          <a:p>
            <a:r>
              <a:rPr lang="en-US" dirty="0"/>
              <a:t>Today’s Topics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95EF0C-885B-6147-AF7A-7BE41A621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9102624" cy="502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C773FA-6615-C140-B4B8-BEDE886FC6F7}"/>
              </a:ext>
            </a:extLst>
          </p:cNvPr>
          <p:cNvSpPr txBox="1"/>
          <p:nvPr/>
        </p:nvSpPr>
        <p:spPr>
          <a:xfrm>
            <a:off x="338667" y="5728580"/>
            <a:ext cx="8610600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Cybersecurity Domains</a:t>
            </a:r>
          </a:p>
        </p:txBody>
      </p:sp>
    </p:spTree>
    <p:extLst>
      <p:ext uri="{BB962C8B-B14F-4D97-AF65-F5344CB8AC3E}">
        <p14:creationId xmlns:p14="http://schemas.microsoft.com/office/powerpoint/2010/main" val="330290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10600" cy="653854"/>
          </a:xfrm>
        </p:spPr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00AF7-2825-BD49-B9E3-F2FB615CBA0C}"/>
              </a:ext>
            </a:extLst>
          </p:cNvPr>
          <p:cNvSpPr txBox="1"/>
          <p:nvPr/>
        </p:nvSpPr>
        <p:spPr>
          <a:xfrm>
            <a:off x="228600" y="5562600"/>
            <a:ext cx="8610600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Navigating Your Career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E4ACA0-EB78-3F45-99F8-BA577688BFEF}"/>
              </a:ext>
            </a:extLst>
          </p:cNvPr>
          <p:cNvSpPr/>
          <p:nvPr/>
        </p:nvSpPr>
        <p:spPr>
          <a:xfrm>
            <a:off x="0" y="806086"/>
            <a:ext cx="9144000" cy="4604114"/>
          </a:xfrm>
          <a:prstGeom prst="rect">
            <a:avLst/>
          </a:prstGeom>
          <a:solidFill>
            <a:schemeClr val="accent3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7">
            <a:extLst>
              <a:ext uri="{FF2B5EF4-FFF2-40B4-BE49-F238E27FC236}">
                <a16:creationId xmlns:a16="http://schemas.microsoft.com/office/drawing/2014/main" id="{36D9B0FC-9955-6242-9932-E3B29305A474}"/>
              </a:ext>
            </a:extLst>
          </p:cNvPr>
          <p:cNvSpPr/>
          <p:nvPr/>
        </p:nvSpPr>
        <p:spPr>
          <a:xfrm>
            <a:off x="756029" y="1205108"/>
            <a:ext cx="1447800" cy="1143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19">
            <a:extLst>
              <a:ext uri="{FF2B5EF4-FFF2-40B4-BE49-F238E27FC236}">
                <a16:creationId xmlns:a16="http://schemas.microsoft.com/office/drawing/2014/main" id="{B61B95C8-5154-9149-B8B0-5FE02D9647CD}"/>
              </a:ext>
            </a:extLst>
          </p:cNvPr>
          <p:cNvSpPr/>
          <p:nvPr/>
        </p:nvSpPr>
        <p:spPr>
          <a:xfrm>
            <a:off x="2351124" y="1219622"/>
            <a:ext cx="1447800" cy="1143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21">
            <a:extLst>
              <a:ext uri="{FF2B5EF4-FFF2-40B4-BE49-F238E27FC236}">
                <a16:creationId xmlns:a16="http://schemas.microsoft.com/office/drawing/2014/main" id="{67BF65BD-3AF2-4C4A-B0C2-E08354C29F9F}"/>
              </a:ext>
            </a:extLst>
          </p:cNvPr>
          <p:cNvSpPr/>
          <p:nvPr/>
        </p:nvSpPr>
        <p:spPr>
          <a:xfrm>
            <a:off x="2351124" y="3919324"/>
            <a:ext cx="1447800" cy="1143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22">
            <a:extLst>
              <a:ext uri="{FF2B5EF4-FFF2-40B4-BE49-F238E27FC236}">
                <a16:creationId xmlns:a16="http://schemas.microsoft.com/office/drawing/2014/main" id="{A156C320-EEAD-5740-8E81-94E936A7F041}"/>
              </a:ext>
            </a:extLst>
          </p:cNvPr>
          <p:cNvSpPr/>
          <p:nvPr/>
        </p:nvSpPr>
        <p:spPr>
          <a:xfrm>
            <a:off x="3946219" y="1212510"/>
            <a:ext cx="1447800" cy="1143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23">
            <a:extLst>
              <a:ext uri="{FF2B5EF4-FFF2-40B4-BE49-F238E27FC236}">
                <a16:creationId xmlns:a16="http://schemas.microsoft.com/office/drawing/2014/main" id="{669125A7-450A-EA4B-8869-9720C6F82D25}"/>
              </a:ext>
            </a:extLst>
          </p:cNvPr>
          <p:cNvSpPr/>
          <p:nvPr/>
        </p:nvSpPr>
        <p:spPr>
          <a:xfrm>
            <a:off x="2351124" y="2546375"/>
            <a:ext cx="1447800" cy="1143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24">
            <a:extLst>
              <a:ext uri="{FF2B5EF4-FFF2-40B4-BE49-F238E27FC236}">
                <a16:creationId xmlns:a16="http://schemas.microsoft.com/office/drawing/2014/main" id="{58187E95-0AE1-5A4C-BFA8-EC1C1E6EFA1C}"/>
              </a:ext>
            </a:extLst>
          </p:cNvPr>
          <p:cNvSpPr/>
          <p:nvPr/>
        </p:nvSpPr>
        <p:spPr>
          <a:xfrm>
            <a:off x="3946219" y="3919324"/>
            <a:ext cx="1447800" cy="1143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25">
            <a:extLst>
              <a:ext uri="{FF2B5EF4-FFF2-40B4-BE49-F238E27FC236}">
                <a16:creationId xmlns:a16="http://schemas.microsoft.com/office/drawing/2014/main" id="{55B5A272-0CD9-7A45-B0FE-01C7C2BEED6D}"/>
              </a:ext>
            </a:extLst>
          </p:cNvPr>
          <p:cNvSpPr/>
          <p:nvPr/>
        </p:nvSpPr>
        <p:spPr>
          <a:xfrm>
            <a:off x="5577434" y="1219621"/>
            <a:ext cx="1591466" cy="393699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BCD33-727A-8345-88FC-44E385C8B793}"/>
              </a:ext>
            </a:extLst>
          </p:cNvPr>
          <p:cNvSpPr txBox="1"/>
          <p:nvPr/>
        </p:nvSpPr>
        <p:spPr>
          <a:xfrm>
            <a:off x="869674" y="1506154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Tech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Enthusiast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544045-6CAC-8044-A3E7-0B2029230440}"/>
              </a:ext>
            </a:extLst>
          </p:cNvPr>
          <p:cNvSpPr txBox="1"/>
          <p:nvPr/>
        </p:nvSpPr>
        <p:spPr>
          <a:xfrm>
            <a:off x="2424387" y="1533599"/>
            <a:ext cx="1348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Help Desk /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IT Support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E51EEF-937F-E648-906F-765CB6CC71EA}"/>
              </a:ext>
            </a:extLst>
          </p:cNvPr>
          <p:cNvSpPr txBox="1"/>
          <p:nvPr/>
        </p:nvSpPr>
        <p:spPr>
          <a:xfrm>
            <a:off x="4117430" y="1416902"/>
            <a:ext cx="1167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Network /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776765-3F8A-654B-8489-F4719ACEBF9B}"/>
              </a:ext>
            </a:extLst>
          </p:cNvPr>
          <p:cNvSpPr txBox="1"/>
          <p:nvPr/>
        </p:nvSpPr>
        <p:spPr>
          <a:xfrm>
            <a:off x="2571520" y="2806124"/>
            <a:ext cx="1007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MIS / CS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Degree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EE0889-4D8B-8C43-91DC-0DE273EC8FC0}"/>
              </a:ext>
            </a:extLst>
          </p:cNvPr>
          <p:cNvSpPr txBox="1"/>
          <p:nvPr/>
        </p:nvSpPr>
        <p:spPr>
          <a:xfrm>
            <a:off x="2429228" y="4198436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Consultant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14FE9B-B4E7-9643-AF0E-3BCE9D7C6C17}"/>
              </a:ext>
            </a:extLst>
          </p:cNvPr>
          <p:cNvSpPr txBox="1"/>
          <p:nvPr/>
        </p:nvSpPr>
        <p:spPr>
          <a:xfrm>
            <a:off x="4225553" y="4198436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Risk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Analyst</a:t>
            </a:r>
          </a:p>
        </p:txBody>
      </p:sp>
      <p:sp>
        <p:nvSpPr>
          <p:cNvPr id="22" name="Rectangle: Rounded Corners 34">
            <a:extLst>
              <a:ext uri="{FF2B5EF4-FFF2-40B4-BE49-F238E27FC236}">
                <a16:creationId xmlns:a16="http://schemas.microsoft.com/office/drawing/2014/main" id="{26B8E4DE-60E5-904A-AFF4-3A2A836E5596}"/>
              </a:ext>
            </a:extLst>
          </p:cNvPr>
          <p:cNvSpPr/>
          <p:nvPr/>
        </p:nvSpPr>
        <p:spPr>
          <a:xfrm>
            <a:off x="7359573" y="1219621"/>
            <a:ext cx="1591466" cy="393699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F47BEF-3B26-0C4E-8A04-E8402E9A9D25}"/>
              </a:ext>
            </a:extLst>
          </p:cNvPr>
          <p:cNvSpPr txBox="1"/>
          <p:nvPr/>
        </p:nvSpPr>
        <p:spPr>
          <a:xfrm>
            <a:off x="5716479" y="1431359"/>
            <a:ext cx="131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Analyst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AC8A75-C5C3-BA4F-BEBF-289ECBD92EBE}"/>
              </a:ext>
            </a:extLst>
          </p:cNvPr>
          <p:cNvSpPr txBox="1"/>
          <p:nvPr/>
        </p:nvSpPr>
        <p:spPr>
          <a:xfrm>
            <a:off x="7452679" y="1431359"/>
            <a:ext cx="1434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Penetration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Testing Lead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CDE68B-EE73-7D49-AD5C-523795EF2586}"/>
              </a:ext>
            </a:extLst>
          </p:cNvPr>
          <p:cNvSpPr txBox="1"/>
          <p:nvPr/>
        </p:nvSpPr>
        <p:spPr>
          <a:xfrm>
            <a:off x="7564509" y="2215363"/>
            <a:ext cx="1210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Digital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Forensics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C13F3B-70B7-1B43-A06E-A9E92D192853}"/>
              </a:ext>
            </a:extLst>
          </p:cNvPr>
          <p:cNvSpPr txBox="1"/>
          <p:nvPr/>
        </p:nvSpPr>
        <p:spPr>
          <a:xfrm>
            <a:off x="5608287" y="2649511"/>
            <a:ext cx="1531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Systems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Administrator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68DD72-3ABC-504A-95E2-04C892F173CA}"/>
              </a:ext>
            </a:extLst>
          </p:cNvPr>
          <p:cNvSpPr txBox="1"/>
          <p:nvPr/>
        </p:nvSpPr>
        <p:spPr>
          <a:xfrm>
            <a:off x="7364936" y="3254836"/>
            <a:ext cx="1609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Cybersecurity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A273B2-3614-6F4D-871E-11364CB84602}"/>
              </a:ext>
            </a:extLst>
          </p:cNvPr>
          <p:cNvSpPr txBox="1"/>
          <p:nvPr/>
        </p:nvSpPr>
        <p:spPr>
          <a:xfrm>
            <a:off x="7489969" y="4117147"/>
            <a:ext cx="1359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Application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Security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Consultant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3EB137-AC75-9249-AF19-A37FE7C338BB}"/>
              </a:ext>
            </a:extLst>
          </p:cNvPr>
          <p:cNvSpPr txBox="1"/>
          <p:nvPr/>
        </p:nvSpPr>
        <p:spPr>
          <a:xfrm>
            <a:off x="5727705" y="4072641"/>
            <a:ext cx="1292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Security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</a:p>
        </p:txBody>
      </p:sp>
      <p:sp>
        <p:nvSpPr>
          <p:cNvPr id="30" name="Arrow: Right 44">
            <a:extLst>
              <a:ext uri="{FF2B5EF4-FFF2-40B4-BE49-F238E27FC236}">
                <a16:creationId xmlns:a16="http://schemas.microsoft.com/office/drawing/2014/main" id="{D2A98A93-BB84-CE4F-9E76-C61F310BDEBF}"/>
              </a:ext>
            </a:extLst>
          </p:cNvPr>
          <p:cNvSpPr/>
          <p:nvPr/>
        </p:nvSpPr>
        <p:spPr>
          <a:xfrm>
            <a:off x="2046749" y="1533599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45">
            <a:extLst>
              <a:ext uri="{FF2B5EF4-FFF2-40B4-BE49-F238E27FC236}">
                <a16:creationId xmlns:a16="http://schemas.microsoft.com/office/drawing/2014/main" id="{96473F76-940F-374D-9327-02741A971AC0}"/>
              </a:ext>
            </a:extLst>
          </p:cNvPr>
          <p:cNvSpPr/>
          <p:nvPr/>
        </p:nvSpPr>
        <p:spPr>
          <a:xfrm>
            <a:off x="3707590" y="1595938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46">
            <a:extLst>
              <a:ext uri="{FF2B5EF4-FFF2-40B4-BE49-F238E27FC236}">
                <a16:creationId xmlns:a16="http://schemas.microsoft.com/office/drawing/2014/main" id="{EE6DCE53-4C6C-4941-A3D7-DE6D102C7F0E}"/>
              </a:ext>
            </a:extLst>
          </p:cNvPr>
          <p:cNvSpPr/>
          <p:nvPr/>
        </p:nvSpPr>
        <p:spPr>
          <a:xfrm>
            <a:off x="5312098" y="1584718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48">
            <a:extLst>
              <a:ext uri="{FF2B5EF4-FFF2-40B4-BE49-F238E27FC236}">
                <a16:creationId xmlns:a16="http://schemas.microsoft.com/office/drawing/2014/main" id="{D8D46713-8777-1444-ACEF-9CD7981B35F7}"/>
              </a:ext>
            </a:extLst>
          </p:cNvPr>
          <p:cNvSpPr/>
          <p:nvPr/>
        </p:nvSpPr>
        <p:spPr>
          <a:xfrm>
            <a:off x="5330448" y="4291807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49">
            <a:extLst>
              <a:ext uri="{FF2B5EF4-FFF2-40B4-BE49-F238E27FC236}">
                <a16:creationId xmlns:a16="http://schemas.microsoft.com/office/drawing/2014/main" id="{90C4EF84-F783-984A-9BD7-02663E73D0A1}"/>
              </a:ext>
            </a:extLst>
          </p:cNvPr>
          <p:cNvSpPr/>
          <p:nvPr/>
        </p:nvSpPr>
        <p:spPr>
          <a:xfrm>
            <a:off x="3673102" y="4241266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50">
            <a:extLst>
              <a:ext uri="{FF2B5EF4-FFF2-40B4-BE49-F238E27FC236}">
                <a16:creationId xmlns:a16="http://schemas.microsoft.com/office/drawing/2014/main" id="{A8132F0A-5049-4C40-9EFA-8D25909FC708}"/>
              </a:ext>
            </a:extLst>
          </p:cNvPr>
          <p:cNvSpPr/>
          <p:nvPr/>
        </p:nvSpPr>
        <p:spPr>
          <a:xfrm>
            <a:off x="7061535" y="2890852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81BEED-FA1B-E14E-A6A3-EC9AAB3BB927}"/>
              </a:ext>
            </a:extLst>
          </p:cNvPr>
          <p:cNvSpPr txBox="1"/>
          <p:nvPr/>
        </p:nvSpPr>
        <p:spPr>
          <a:xfrm>
            <a:off x="968221" y="806086"/>
            <a:ext cx="898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 Years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0832EA-38D3-A74A-B999-D01217BBDCB6}"/>
              </a:ext>
            </a:extLst>
          </p:cNvPr>
          <p:cNvSpPr txBox="1"/>
          <p:nvPr/>
        </p:nvSpPr>
        <p:spPr>
          <a:xfrm>
            <a:off x="2516113" y="806086"/>
            <a:ext cx="1081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1-2 Years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D7072C-B8BD-EF46-B902-F17860769EF9}"/>
              </a:ext>
            </a:extLst>
          </p:cNvPr>
          <p:cNvSpPr txBox="1"/>
          <p:nvPr/>
        </p:nvSpPr>
        <p:spPr>
          <a:xfrm>
            <a:off x="4055427" y="806086"/>
            <a:ext cx="1081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2-4 Years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9FD0D1-2FD3-3F4D-AA67-CF53E1C46EF9}"/>
              </a:ext>
            </a:extLst>
          </p:cNvPr>
          <p:cNvSpPr txBox="1"/>
          <p:nvPr/>
        </p:nvSpPr>
        <p:spPr>
          <a:xfrm>
            <a:off x="5786061" y="806086"/>
            <a:ext cx="1081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4-6 Years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D3B421-FA38-F74E-906C-BB608D56FFD4}"/>
              </a:ext>
            </a:extLst>
          </p:cNvPr>
          <p:cNvSpPr txBox="1"/>
          <p:nvPr/>
        </p:nvSpPr>
        <p:spPr>
          <a:xfrm>
            <a:off x="7534150" y="806086"/>
            <a:ext cx="1195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6-10 Years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951E58-D8B4-6840-9C0C-1D6DAF207B4F}"/>
              </a:ext>
            </a:extLst>
          </p:cNvPr>
          <p:cNvSpPr txBox="1"/>
          <p:nvPr/>
        </p:nvSpPr>
        <p:spPr>
          <a:xfrm>
            <a:off x="343736" y="1533599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3C9B40-2EFC-1E47-885C-1858D4C33F8D}"/>
              </a:ext>
            </a:extLst>
          </p:cNvPr>
          <p:cNvSpPr txBox="1"/>
          <p:nvPr/>
        </p:nvSpPr>
        <p:spPr>
          <a:xfrm>
            <a:off x="343736" y="289085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A4E10D-BFC8-CC43-9F2E-C2FEDCA34B3F}"/>
              </a:ext>
            </a:extLst>
          </p:cNvPr>
          <p:cNvSpPr txBox="1"/>
          <p:nvPr/>
        </p:nvSpPr>
        <p:spPr>
          <a:xfrm>
            <a:off x="343736" y="4240688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D2E5C4-289F-C444-A9A2-3589A44E4A21}"/>
              </a:ext>
            </a:extLst>
          </p:cNvPr>
          <p:cNvSpPr txBox="1"/>
          <p:nvPr/>
        </p:nvSpPr>
        <p:spPr>
          <a:xfrm rot="16200000">
            <a:off x="-332075" y="3070827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Pathway</a:t>
            </a:r>
          </a:p>
        </p:txBody>
      </p:sp>
      <p:sp>
        <p:nvSpPr>
          <p:cNvPr id="45" name="Rectangle: Rounded Corners 23">
            <a:extLst>
              <a:ext uri="{FF2B5EF4-FFF2-40B4-BE49-F238E27FC236}">
                <a16:creationId xmlns:a16="http://schemas.microsoft.com/office/drawing/2014/main" id="{71BDEF42-7203-E54D-93F4-1D87FA2F4942}"/>
              </a:ext>
            </a:extLst>
          </p:cNvPr>
          <p:cNvSpPr/>
          <p:nvPr/>
        </p:nvSpPr>
        <p:spPr>
          <a:xfrm>
            <a:off x="3946219" y="2545540"/>
            <a:ext cx="1447800" cy="1143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371293-A564-E048-81B0-348543A69356}"/>
              </a:ext>
            </a:extLst>
          </p:cNvPr>
          <p:cNvSpPr txBox="1"/>
          <p:nvPr/>
        </p:nvSpPr>
        <p:spPr>
          <a:xfrm>
            <a:off x="4001933" y="2706049"/>
            <a:ext cx="1372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Analyst /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</a:p>
        </p:txBody>
      </p:sp>
      <p:sp>
        <p:nvSpPr>
          <p:cNvPr id="47" name="Arrow: Right 47">
            <a:extLst>
              <a:ext uri="{FF2B5EF4-FFF2-40B4-BE49-F238E27FC236}">
                <a16:creationId xmlns:a16="http://schemas.microsoft.com/office/drawing/2014/main" id="{8C1BF0F2-BEF1-2F43-B5FD-08826BDA0058}"/>
              </a:ext>
            </a:extLst>
          </p:cNvPr>
          <p:cNvSpPr/>
          <p:nvPr/>
        </p:nvSpPr>
        <p:spPr>
          <a:xfrm>
            <a:off x="3688636" y="2886288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EFC51DA-7FA1-2342-8B61-7D4E30781DCD}"/>
              </a:ext>
            </a:extLst>
          </p:cNvPr>
          <p:cNvSpPr/>
          <p:nvPr/>
        </p:nvSpPr>
        <p:spPr>
          <a:xfrm>
            <a:off x="5334000" y="2869535"/>
            <a:ext cx="382479" cy="48253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1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68E6-0C4A-470B-BF09-21250781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5E16A-DA1E-4A90-ABAE-920CC38E11FC}"/>
              </a:ext>
            </a:extLst>
          </p:cNvPr>
          <p:cNvSpPr txBox="1"/>
          <p:nvPr/>
        </p:nvSpPr>
        <p:spPr>
          <a:xfrm>
            <a:off x="457200" y="838200"/>
            <a:ext cx="8382000" cy="3816429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200" b="1" u="sng" dirty="0"/>
              <a:t>By the end of class, you will be able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dirty="0"/>
              <a:t>Articulate the major domains that exist in the field of cybersecurity.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2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dirty="0"/>
              <a:t>List and define common job titles in the cybersecurity field.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2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dirty="0"/>
              <a:t>Reference advice from cybersecurity professionals on entering, advancing, and selecting your specialty in the cybersecurity field.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6060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Trilogy_Class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15162</TotalTime>
  <Words>1628</Words>
  <Application>Microsoft Office PowerPoint</Application>
  <PresentationFormat>On-screen Show (4:3)</PresentationFormat>
  <Paragraphs>343</Paragraphs>
  <Slides>41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Courier New</vt:lpstr>
      <vt:lpstr>Wingdings</vt:lpstr>
      <vt:lpstr>Trilogy_Class_Template</vt:lpstr>
      <vt:lpstr>Fireside Cyberchat</vt:lpstr>
      <vt:lpstr>Today’s Theme</vt:lpstr>
      <vt:lpstr>Remember Your Why…</vt:lpstr>
      <vt:lpstr>If Only It Were So Easy…</vt:lpstr>
      <vt:lpstr>The Security Seeker’s Path</vt:lpstr>
      <vt:lpstr>PowerPoint Presentation</vt:lpstr>
      <vt:lpstr>Today’s Topics</vt:lpstr>
      <vt:lpstr>Today’s Topics</vt:lpstr>
      <vt:lpstr>Today’s Goals</vt:lpstr>
      <vt:lpstr>PowerPoint Presentation</vt:lpstr>
      <vt:lpstr>Quick Review</vt:lpstr>
      <vt:lpstr>Quick Review!</vt:lpstr>
      <vt:lpstr>Quick Review!</vt:lpstr>
      <vt:lpstr>Quick Review!</vt:lpstr>
      <vt:lpstr>Quick Review!</vt:lpstr>
      <vt:lpstr>Quick Review!</vt:lpstr>
      <vt:lpstr>Quick Review!</vt:lpstr>
      <vt:lpstr>Quick Review!</vt:lpstr>
      <vt:lpstr>Quick Review!</vt:lpstr>
      <vt:lpstr>Homework Review: Research Discussions</vt:lpstr>
      <vt:lpstr>Cybersecurity Domains</vt:lpstr>
      <vt:lpstr>Getting Started in Digital Security</vt:lpstr>
      <vt:lpstr>Cybersecurity Domains</vt:lpstr>
      <vt:lpstr>PowerPoint Presentation</vt:lpstr>
      <vt:lpstr>Cybersecurity Domains Discussed</vt:lpstr>
      <vt:lpstr>Cybersecurity Careers</vt:lpstr>
      <vt:lpstr>PowerPoint Presentation</vt:lpstr>
      <vt:lpstr>Sample (Entry Level) Cybersecurity Titles</vt:lpstr>
      <vt:lpstr>PowerPoint Presentation</vt:lpstr>
      <vt:lpstr>Career Context (The Demand)</vt:lpstr>
      <vt:lpstr>Career Context (The Reality)</vt:lpstr>
      <vt:lpstr>Career Context (Desired Skills)</vt:lpstr>
      <vt:lpstr>Career Context (Common Pathways)</vt:lpstr>
      <vt:lpstr>Fireside Chat</vt:lpstr>
      <vt:lpstr>PowerPoint Presentation</vt:lpstr>
      <vt:lpstr>Preview of Next Week</vt:lpstr>
      <vt:lpstr>PowerPoint Presentation</vt:lpstr>
      <vt:lpstr>PowerPoint Presentation</vt:lpstr>
      <vt:lpstr>Lunch / Homework Time</vt:lpstr>
      <vt:lpstr>PowerPoint Presentation</vt:lpstr>
      <vt:lpstr>Discussions /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Trilogy_Slide_Template</dc:title>
  <dc:creator>ahaque89</dc:creator>
  <cp:lastModifiedBy>marco rodriguez</cp:lastModifiedBy>
  <cp:revision>2148</cp:revision>
  <cp:lastPrinted>2016-01-30T16:23:56Z</cp:lastPrinted>
  <dcterms:created xsi:type="dcterms:W3CDTF">2015-01-20T17:19:00Z</dcterms:created>
  <dcterms:modified xsi:type="dcterms:W3CDTF">2019-03-09T17:14:30Z</dcterms:modified>
</cp:coreProperties>
</file>